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353" r:id="rId2"/>
    <p:sldId id="350" r:id="rId3"/>
    <p:sldId id="372" r:id="rId4"/>
    <p:sldId id="373" r:id="rId5"/>
    <p:sldId id="374" r:id="rId6"/>
    <p:sldId id="375" r:id="rId7"/>
    <p:sldId id="376" r:id="rId8"/>
    <p:sldId id="377" r:id="rId9"/>
    <p:sldId id="378" r:id="rId10"/>
    <p:sldId id="379" r:id="rId11"/>
    <p:sldId id="381" r:id="rId12"/>
    <p:sldId id="380" r:id="rId13"/>
    <p:sldId id="382" r:id="rId14"/>
    <p:sldId id="383" r:id="rId15"/>
    <p:sldId id="384" r:id="rId16"/>
    <p:sldId id="385" r:id="rId17"/>
    <p:sldId id="386" r:id="rId18"/>
    <p:sldId id="387" r:id="rId19"/>
    <p:sldId id="388" r:id="rId20"/>
    <p:sldId id="389" r:id="rId21"/>
    <p:sldId id="390" r:id="rId22"/>
    <p:sldId id="391" r:id="rId23"/>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4" autoAdjust="0"/>
    <p:restoredTop sz="94660"/>
  </p:normalViewPr>
  <p:slideViewPr>
    <p:cSldViewPr snapToGrid="0">
      <p:cViewPr varScale="1">
        <p:scale>
          <a:sx n="81" d="100"/>
          <a:sy n="81" d="100"/>
        </p:scale>
        <p:origin x="476"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0562502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BD26266-8DF8-4F9E-8108-90547D7F6DB4}"/>
              </a:ext>
            </a:extLst>
          </p:cNvPr>
          <p:cNvGrpSpPr/>
          <p:nvPr userDrawn="1"/>
        </p:nvGrpSpPr>
        <p:grpSpPr>
          <a:xfrm>
            <a:off x="9613650" y="2003247"/>
            <a:ext cx="2578350" cy="4052320"/>
            <a:chOff x="9508727" y="2147107"/>
            <a:chExt cx="2683273" cy="4217224"/>
          </a:xfrm>
        </p:grpSpPr>
        <p:sp>
          <p:nvSpPr>
            <p:cNvPr id="11" name="Freeform: Shape 10">
              <a:extLst>
                <a:ext uri="{FF2B5EF4-FFF2-40B4-BE49-F238E27FC236}">
                  <a16:creationId xmlns:a16="http://schemas.microsoft.com/office/drawing/2014/main" id="{27F633FE-376E-404F-91E4-885447763090}"/>
                </a:ext>
              </a:extLst>
            </p:cNvPr>
            <p:cNvSpPr/>
            <p:nvPr/>
          </p:nvSpPr>
          <p:spPr>
            <a:xfrm>
              <a:off x="11381596" y="5780548"/>
              <a:ext cx="810404" cy="583783"/>
            </a:xfrm>
            <a:custGeom>
              <a:avLst/>
              <a:gdLst>
                <a:gd name="connsiteX0" fmla="*/ 267669 w 810404"/>
                <a:gd name="connsiteY0" fmla="*/ 0 h 583783"/>
                <a:gd name="connsiteX1" fmla="*/ 769357 w 810404"/>
                <a:gd name="connsiteY1" fmla="*/ 0 h 583783"/>
                <a:gd name="connsiteX2" fmla="*/ 805844 w 810404"/>
                <a:gd name="connsiteY2" fmla="*/ 0 h 583783"/>
                <a:gd name="connsiteX3" fmla="*/ 810404 w 810404"/>
                <a:gd name="connsiteY3" fmla="*/ 0 h 583783"/>
                <a:gd name="connsiteX4" fmla="*/ 810404 w 810404"/>
                <a:gd name="connsiteY4" fmla="*/ 583783 h 583783"/>
                <a:gd name="connsiteX5" fmla="*/ 805844 w 810404"/>
                <a:gd name="connsiteY5" fmla="*/ 583783 h 583783"/>
                <a:gd name="connsiteX6" fmla="*/ 769357 w 810404"/>
                <a:gd name="connsiteY6" fmla="*/ 583783 h 583783"/>
                <a:gd name="connsiteX7" fmla="*/ 170371 w 810404"/>
                <a:gd name="connsiteY7" fmla="*/ 583783 h 583783"/>
                <a:gd name="connsiteX8" fmla="*/ 152128 w 810404"/>
                <a:gd name="connsiteY8" fmla="*/ 367906 h 583783"/>
                <a:gd name="connsiteX9" fmla="*/ 267669 w 810404"/>
                <a:gd name="connsiteY9" fmla="*/ 0 h 583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0404" h="583783">
                  <a:moveTo>
                    <a:pt x="267669" y="0"/>
                  </a:moveTo>
                  <a:lnTo>
                    <a:pt x="769357" y="0"/>
                  </a:lnTo>
                  <a:lnTo>
                    <a:pt x="805844" y="0"/>
                  </a:lnTo>
                  <a:lnTo>
                    <a:pt x="810404" y="0"/>
                  </a:lnTo>
                  <a:lnTo>
                    <a:pt x="810404" y="583783"/>
                  </a:lnTo>
                  <a:lnTo>
                    <a:pt x="805844" y="583783"/>
                  </a:lnTo>
                  <a:cubicBezTo>
                    <a:pt x="805844" y="583783"/>
                    <a:pt x="793682" y="583783"/>
                    <a:pt x="769357" y="583783"/>
                  </a:cubicBezTo>
                  <a:cubicBezTo>
                    <a:pt x="675101" y="583783"/>
                    <a:pt x="413614" y="583783"/>
                    <a:pt x="170371" y="583783"/>
                  </a:cubicBezTo>
                  <a:cubicBezTo>
                    <a:pt x="-133682" y="583783"/>
                    <a:pt x="39629" y="483446"/>
                    <a:pt x="152128" y="367906"/>
                  </a:cubicBezTo>
                  <a:cubicBezTo>
                    <a:pt x="264629" y="249324"/>
                    <a:pt x="267669" y="0"/>
                    <a:pt x="267669" y="0"/>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wrap="square" rtlCol="0" anchor="ctr">
              <a:noAutofit/>
            </a:bodyPr>
            <a:lstStyle/>
            <a:p>
              <a:endParaRPr lang="en-US"/>
            </a:p>
          </p:txBody>
        </p:sp>
        <p:sp>
          <p:nvSpPr>
            <p:cNvPr id="12" name="Freeform: Shape 11">
              <a:extLst>
                <a:ext uri="{FF2B5EF4-FFF2-40B4-BE49-F238E27FC236}">
                  <a16:creationId xmlns:a16="http://schemas.microsoft.com/office/drawing/2014/main" id="{400AA72A-9E73-4E92-9A24-FC8789F6DFA4}"/>
                </a:ext>
              </a:extLst>
            </p:cNvPr>
            <p:cNvSpPr/>
            <p:nvPr/>
          </p:nvSpPr>
          <p:spPr>
            <a:xfrm>
              <a:off x="9508727" y="2147107"/>
              <a:ext cx="2683273" cy="3642562"/>
            </a:xfrm>
            <a:custGeom>
              <a:avLst/>
              <a:gdLst>
                <a:gd name="connsiteX0" fmla="*/ 170270 w 2683273"/>
                <a:gd name="connsiteY0" fmla="*/ 0 h 3642562"/>
                <a:gd name="connsiteX1" fmla="*/ 2645266 w 2683273"/>
                <a:gd name="connsiteY1" fmla="*/ 0 h 3642562"/>
                <a:gd name="connsiteX2" fmla="*/ 2683273 w 2683273"/>
                <a:gd name="connsiteY2" fmla="*/ 0 h 3642562"/>
                <a:gd name="connsiteX3" fmla="*/ 2683273 w 2683273"/>
                <a:gd name="connsiteY3" fmla="*/ 3642562 h 3642562"/>
                <a:gd name="connsiteX4" fmla="*/ 155068 w 2683273"/>
                <a:gd name="connsiteY4" fmla="*/ 3642562 h 3642562"/>
                <a:gd name="connsiteX5" fmla="*/ 0 w 2683273"/>
                <a:gd name="connsiteY5" fmla="*/ 3469251 h 3642562"/>
                <a:gd name="connsiteX6" fmla="*/ 0 w 2683273"/>
                <a:gd name="connsiteY6" fmla="*/ 170270 h 3642562"/>
                <a:gd name="connsiteX7" fmla="*/ 170270 w 2683273"/>
                <a:gd name="connsiteY7" fmla="*/ 0 h 364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3273" h="3642562">
                  <a:moveTo>
                    <a:pt x="170270" y="0"/>
                  </a:moveTo>
                  <a:lnTo>
                    <a:pt x="2645266" y="0"/>
                  </a:lnTo>
                  <a:lnTo>
                    <a:pt x="2683273" y="0"/>
                  </a:lnTo>
                  <a:lnTo>
                    <a:pt x="2683273" y="3642562"/>
                  </a:lnTo>
                  <a:lnTo>
                    <a:pt x="155068" y="3642562"/>
                  </a:lnTo>
                  <a:cubicBezTo>
                    <a:pt x="69933" y="3642562"/>
                    <a:pt x="0" y="3566549"/>
                    <a:pt x="0" y="3469251"/>
                  </a:cubicBezTo>
                  <a:lnTo>
                    <a:pt x="0" y="170270"/>
                  </a:lnTo>
                  <a:cubicBezTo>
                    <a:pt x="0" y="72973"/>
                    <a:pt x="82095" y="0"/>
                    <a:pt x="170270" y="0"/>
                  </a:cubicBezTo>
                  <a:close/>
                </a:path>
              </a:pathLst>
            </a:custGeom>
            <a:solidFill>
              <a:srgbClr val="999999"/>
            </a:solidFill>
            <a:ln w="9525" cap="flat">
              <a:noFill/>
              <a:prstDash val="solid"/>
              <a:miter/>
            </a:ln>
          </p:spPr>
          <p:txBody>
            <a:bodyPr wrap="square" rtlCol="0" anchor="ctr">
              <a:noAutofit/>
            </a:bodyPr>
            <a:lstStyle/>
            <a:p>
              <a:endParaRPr lang="en-US" dirty="0"/>
            </a:p>
          </p:txBody>
        </p:sp>
        <p:sp>
          <p:nvSpPr>
            <p:cNvPr id="13" name="Freeform: Shape 12">
              <a:extLst>
                <a:ext uri="{FF2B5EF4-FFF2-40B4-BE49-F238E27FC236}">
                  <a16:creationId xmlns:a16="http://schemas.microsoft.com/office/drawing/2014/main" id="{46BD5C51-A833-433E-BB70-71DFE09A603C}"/>
                </a:ext>
              </a:extLst>
            </p:cNvPr>
            <p:cNvSpPr/>
            <p:nvPr/>
          </p:nvSpPr>
          <p:spPr>
            <a:xfrm>
              <a:off x="9536092" y="2177513"/>
              <a:ext cx="2655908" cy="3195604"/>
            </a:xfrm>
            <a:custGeom>
              <a:avLst/>
              <a:gdLst>
                <a:gd name="connsiteX0" fmla="*/ 170270 w 2655908"/>
                <a:gd name="connsiteY0" fmla="*/ 0 h 3195604"/>
                <a:gd name="connsiteX1" fmla="*/ 2623983 w 2655908"/>
                <a:gd name="connsiteY1" fmla="*/ 0 h 3195604"/>
                <a:gd name="connsiteX2" fmla="*/ 2655908 w 2655908"/>
                <a:gd name="connsiteY2" fmla="*/ 0 h 3195604"/>
                <a:gd name="connsiteX3" fmla="*/ 2655908 w 2655908"/>
                <a:gd name="connsiteY3" fmla="*/ 3195604 h 3195604"/>
                <a:gd name="connsiteX4" fmla="*/ 0 w 2655908"/>
                <a:gd name="connsiteY4" fmla="*/ 3195604 h 3195604"/>
                <a:gd name="connsiteX5" fmla="*/ 0 w 2655908"/>
                <a:gd name="connsiteY5" fmla="*/ 148987 h 3195604"/>
                <a:gd name="connsiteX6" fmla="*/ 170270 w 2655908"/>
                <a:gd name="connsiteY6" fmla="*/ 0 h 3195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5908" h="3195604">
                  <a:moveTo>
                    <a:pt x="170270" y="0"/>
                  </a:moveTo>
                  <a:lnTo>
                    <a:pt x="2623983" y="0"/>
                  </a:lnTo>
                  <a:lnTo>
                    <a:pt x="2655908" y="0"/>
                  </a:lnTo>
                  <a:lnTo>
                    <a:pt x="2655908" y="3195604"/>
                  </a:lnTo>
                  <a:lnTo>
                    <a:pt x="0" y="3195604"/>
                  </a:lnTo>
                  <a:lnTo>
                    <a:pt x="0" y="148987"/>
                  </a:lnTo>
                  <a:cubicBezTo>
                    <a:pt x="0" y="60811"/>
                    <a:pt x="82095" y="0"/>
                    <a:pt x="170270" y="0"/>
                  </a:cubicBezTo>
                  <a:close/>
                </a:path>
              </a:pathLst>
            </a:custGeom>
            <a:solidFill>
              <a:srgbClr val="231F20"/>
            </a:solidFill>
            <a:ln w="9525" cap="flat">
              <a:noFill/>
              <a:prstDash val="solid"/>
              <a:miter/>
            </a:ln>
          </p:spPr>
          <p:txBody>
            <a:bodyPr wrap="square" rtlCol="0" anchor="ctr">
              <a:noAutofit/>
            </a:bodyPr>
            <a:lstStyle/>
            <a:p>
              <a:endParaRPr lang="en-US" dirty="0"/>
            </a:p>
          </p:txBody>
        </p:sp>
        <p:sp>
          <p:nvSpPr>
            <p:cNvPr id="14" name="Freeform: Shape 13">
              <a:extLst>
                <a:ext uri="{FF2B5EF4-FFF2-40B4-BE49-F238E27FC236}">
                  <a16:creationId xmlns:a16="http://schemas.microsoft.com/office/drawing/2014/main" id="{F38E9B8E-66AA-4D07-8C4F-4CA5F0182522}"/>
                </a:ext>
              </a:extLst>
            </p:cNvPr>
            <p:cNvSpPr/>
            <p:nvPr/>
          </p:nvSpPr>
          <p:spPr>
            <a:xfrm>
              <a:off x="11384738" y="6312642"/>
              <a:ext cx="807262" cy="48649"/>
            </a:xfrm>
            <a:custGeom>
              <a:avLst/>
              <a:gdLst>
                <a:gd name="connsiteX0" fmla="*/ 0 w 807262"/>
                <a:gd name="connsiteY0" fmla="*/ 0 h 48649"/>
                <a:gd name="connsiteX1" fmla="*/ 807262 w 807262"/>
                <a:gd name="connsiteY1" fmla="*/ 0 h 48649"/>
                <a:gd name="connsiteX2" fmla="*/ 807262 w 807262"/>
                <a:gd name="connsiteY2" fmla="*/ 48649 h 48649"/>
                <a:gd name="connsiteX3" fmla="*/ 799662 w 807262"/>
                <a:gd name="connsiteY3" fmla="*/ 48649 h 48649"/>
                <a:gd name="connsiteX4" fmla="*/ 772297 w 807262"/>
                <a:gd name="connsiteY4" fmla="*/ 48649 h 48649"/>
                <a:gd name="connsiteX5" fmla="*/ 173311 w 807262"/>
                <a:gd name="connsiteY5" fmla="*/ 48649 h 48649"/>
                <a:gd name="connsiteX6" fmla="*/ 0 w 807262"/>
                <a:gd name="connsiteY6" fmla="*/ 6081 h 48649"/>
                <a:gd name="connsiteX7" fmla="*/ 0 w 807262"/>
                <a:gd name="connsiteY7" fmla="*/ 3041 h 48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262" h="48649">
                  <a:moveTo>
                    <a:pt x="0" y="0"/>
                  </a:moveTo>
                  <a:lnTo>
                    <a:pt x="807262" y="0"/>
                  </a:lnTo>
                  <a:lnTo>
                    <a:pt x="807262" y="48649"/>
                  </a:lnTo>
                  <a:lnTo>
                    <a:pt x="799662" y="48649"/>
                  </a:lnTo>
                  <a:cubicBezTo>
                    <a:pt x="793581" y="48649"/>
                    <a:pt x="784459" y="48649"/>
                    <a:pt x="772297" y="48649"/>
                  </a:cubicBezTo>
                  <a:cubicBezTo>
                    <a:pt x="678039" y="48649"/>
                    <a:pt x="416553" y="48649"/>
                    <a:pt x="173311" y="48649"/>
                  </a:cubicBezTo>
                  <a:cubicBezTo>
                    <a:pt x="48648" y="48649"/>
                    <a:pt x="0" y="36487"/>
                    <a:pt x="0" y="6081"/>
                  </a:cubicBezTo>
                  <a:cubicBezTo>
                    <a:pt x="0" y="6081"/>
                    <a:pt x="0" y="6081"/>
                    <a:pt x="0" y="3041"/>
                  </a:cubicBezTo>
                  <a:close/>
                </a:path>
              </a:pathLst>
            </a:custGeom>
            <a:solidFill>
              <a:schemeClr val="tx1">
                <a:lumMod val="50000"/>
                <a:lumOff val="50000"/>
              </a:schemeClr>
            </a:solidFill>
            <a:ln w="9525" cap="flat">
              <a:noFill/>
              <a:prstDash val="solid"/>
              <a:miter/>
            </a:ln>
          </p:spPr>
          <p:txBody>
            <a:bodyPr wrap="square" rtlCol="0" anchor="ctr">
              <a:noAutofit/>
            </a:bodyPr>
            <a:lstStyle/>
            <a:p>
              <a:endParaRPr lang="en-US" dirty="0"/>
            </a:p>
          </p:txBody>
        </p:sp>
        <p:sp>
          <p:nvSpPr>
            <p:cNvPr id="15" name="Freeform: Shape 14">
              <a:extLst>
                <a:ext uri="{FF2B5EF4-FFF2-40B4-BE49-F238E27FC236}">
                  <a16:creationId xmlns:a16="http://schemas.microsoft.com/office/drawing/2014/main" id="{3BC8E66A-1394-4D3C-B2E0-334A1F599DAF}"/>
                </a:ext>
              </a:extLst>
            </p:cNvPr>
            <p:cNvSpPr/>
            <p:nvPr/>
          </p:nvSpPr>
          <p:spPr>
            <a:xfrm>
              <a:off x="9536092" y="5379197"/>
              <a:ext cx="2655908" cy="395270"/>
            </a:xfrm>
            <a:custGeom>
              <a:avLst/>
              <a:gdLst>
                <a:gd name="connsiteX0" fmla="*/ 0 w 2655908"/>
                <a:gd name="connsiteY0" fmla="*/ 0 h 395270"/>
                <a:gd name="connsiteX1" fmla="*/ 2655908 w 2655908"/>
                <a:gd name="connsiteY1" fmla="*/ 0 h 395270"/>
                <a:gd name="connsiteX2" fmla="*/ 2655908 w 2655908"/>
                <a:gd name="connsiteY2" fmla="*/ 395270 h 395270"/>
                <a:gd name="connsiteX3" fmla="*/ 2623983 w 2655908"/>
                <a:gd name="connsiteY3" fmla="*/ 395270 h 395270"/>
                <a:gd name="connsiteX4" fmla="*/ 170270 w 2655908"/>
                <a:gd name="connsiteY4" fmla="*/ 395270 h 395270"/>
                <a:gd name="connsiteX5" fmla="*/ 0 w 2655908"/>
                <a:gd name="connsiteY5" fmla="*/ 246284 h 395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5908" h="395270">
                  <a:moveTo>
                    <a:pt x="0" y="0"/>
                  </a:moveTo>
                  <a:lnTo>
                    <a:pt x="2655908" y="0"/>
                  </a:lnTo>
                  <a:lnTo>
                    <a:pt x="2655908" y="395270"/>
                  </a:lnTo>
                  <a:lnTo>
                    <a:pt x="2623983" y="395270"/>
                  </a:lnTo>
                  <a:lnTo>
                    <a:pt x="170270" y="395270"/>
                  </a:lnTo>
                  <a:cubicBezTo>
                    <a:pt x="82095" y="395270"/>
                    <a:pt x="0" y="322297"/>
                    <a:pt x="0" y="246284"/>
                  </a:cubicBezTo>
                  <a:close/>
                </a:path>
              </a:pathLst>
            </a:custGeom>
            <a:solidFill>
              <a:schemeClr val="bg1">
                <a:lumMod val="75000"/>
              </a:schemeClr>
            </a:solidFill>
            <a:ln w="9525" cap="flat">
              <a:noFill/>
              <a:prstDash val="solid"/>
              <a:miter/>
            </a:ln>
          </p:spPr>
          <p:txBody>
            <a:bodyPr wrap="square" rtlCol="0" anchor="ctr">
              <a:noAutofit/>
            </a:bodyPr>
            <a:lstStyle/>
            <a:p>
              <a:endParaRPr lang="en-US"/>
            </a:p>
          </p:txBody>
        </p:sp>
        <p:sp>
          <p:nvSpPr>
            <p:cNvPr id="16" name="Freeform: Shape 15">
              <a:extLst>
                <a:ext uri="{FF2B5EF4-FFF2-40B4-BE49-F238E27FC236}">
                  <a16:creationId xmlns:a16="http://schemas.microsoft.com/office/drawing/2014/main" id="{BD4802E1-A5FC-45E8-8180-8E940D832B5F}"/>
                </a:ext>
              </a:extLst>
            </p:cNvPr>
            <p:cNvSpPr/>
            <p:nvPr/>
          </p:nvSpPr>
          <p:spPr>
            <a:xfrm>
              <a:off x="9711093" y="2388830"/>
              <a:ext cx="2480907" cy="2797293"/>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2825B71-4111-4DEB-8EF4-3C86689A682C}"/>
                </a:ext>
              </a:extLst>
            </p:cNvPr>
            <p:cNvSpPr/>
            <p:nvPr/>
          </p:nvSpPr>
          <p:spPr>
            <a:xfrm>
              <a:off x="10791316" y="2439610"/>
              <a:ext cx="1400684" cy="2776919"/>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8" name="Rectangle 17">
            <a:extLst>
              <a:ext uri="{FF2B5EF4-FFF2-40B4-BE49-F238E27FC236}">
                <a16:creationId xmlns:a16="http://schemas.microsoft.com/office/drawing/2014/main" id="{23A80384-9207-4A80-9B70-A1F7CDE8F6C3}"/>
              </a:ext>
            </a:extLst>
          </p:cNvPr>
          <p:cNvSpPr/>
          <p:nvPr userDrawn="1"/>
        </p:nvSpPr>
        <p:spPr>
          <a:xfrm>
            <a:off x="0" y="2"/>
            <a:ext cx="12192000" cy="188044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bg1"/>
              </a:solidFill>
            </a:endParaRPr>
          </a:p>
        </p:txBody>
      </p:sp>
      <p:sp>
        <p:nvSpPr>
          <p:cNvPr id="19" name="Oval 18">
            <a:extLst>
              <a:ext uri="{FF2B5EF4-FFF2-40B4-BE49-F238E27FC236}">
                <a16:creationId xmlns:a16="http://schemas.microsoft.com/office/drawing/2014/main" id="{4C416A75-B8CF-4929-BC37-2BBFEDC80AA1}"/>
              </a:ext>
            </a:extLst>
          </p:cNvPr>
          <p:cNvSpPr/>
          <p:nvPr userDrawn="1"/>
        </p:nvSpPr>
        <p:spPr>
          <a:xfrm>
            <a:off x="5466000" y="1233032"/>
            <a:ext cx="1260000" cy="1260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1" name="Oval 9">
            <a:extLst>
              <a:ext uri="{FF2B5EF4-FFF2-40B4-BE49-F238E27FC236}">
                <a16:creationId xmlns:a16="http://schemas.microsoft.com/office/drawing/2014/main" id="{01AED590-6033-41B9-B612-A655FC2D2471}"/>
              </a:ext>
            </a:extLst>
          </p:cNvPr>
          <p:cNvSpPr/>
          <p:nvPr userDrawn="1"/>
        </p:nvSpPr>
        <p:spPr>
          <a:xfrm>
            <a:off x="6714751" y="3743880"/>
            <a:ext cx="2520000" cy="252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2" name="Picture Placeholder 2">
            <a:extLst>
              <a:ext uri="{FF2B5EF4-FFF2-40B4-BE49-F238E27FC236}">
                <a16:creationId xmlns:a16="http://schemas.microsoft.com/office/drawing/2014/main" id="{4BA74944-B383-469B-9810-16FAA4736103}"/>
              </a:ext>
            </a:extLst>
          </p:cNvPr>
          <p:cNvSpPr>
            <a:spLocks noGrp="1"/>
          </p:cNvSpPr>
          <p:nvPr>
            <p:ph type="pic" idx="10" hasCustomPrompt="1"/>
          </p:nvPr>
        </p:nvSpPr>
        <p:spPr>
          <a:xfrm>
            <a:off x="9745813" y="2221239"/>
            <a:ext cx="2446188" cy="2736814"/>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grpSp>
        <p:nvGrpSpPr>
          <p:cNvPr id="23" name="Group 20">
            <a:extLst>
              <a:ext uri="{FF2B5EF4-FFF2-40B4-BE49-F238E27FC236}">
                <a16:creationId xmlns:a16="http://schemas.microsoft.com/office/drawing/2014/main" id="{73844864-235F-4E14-9FBA-EB17CB8C013A}"/>
              </a:ext>
            </a:extLst>
          </p:cNvPr>
          <p:cNvGrpSpPr/>
          <p:nvPr userDrawn="1"/>
        </p:nvGrpSpPr>
        <p:grpSpPr>
          <a:xfrm>
            <a:off x="7019112" y="2341950"/>
            <a:ext cx="1890758" cy="3323854"/>
            <a:chOff x="445712" y="1449040"/>
            <a:chExt cx="2113018" cy="3924176"/>
          </a:xfrm>
        </p:grpSpPr>
        <p:sp>
          <p:nvSpPr>
            <p:cNvPr id="24" name="Rounded Rectangle 21">
              <a:extLst>
                <a:ext uri="{FF2B5EF4-FFF2-40B4-BE49-F238E27FC236}">
                  <a16:creationId xmlns:a16="http://schemas.microsoft.com/office/drawing/2014/main" id="{A0C7D66C-8C6F-4B9E-8DC1-072BF2073C6A}"/>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25" name="Rectangle 22">
              <a:extLst>
                <a:ext uri="{FF2B5EF4-FFF2-40B4-BE49-F238E27FC236}">
                  <a16:creationId xmlns:a16="http://schemas.microsoft.com/office/drawing/2014/main" id="{764ECC13-9256-4F74-B289-1001D8F2747F}"/>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26" name="Group 23">
              <a:extLst>
                <a:ext uri="{FF2B5EF4-FFF2-40B4-BE49-F238E27FC236}">
                  <a16:creationId xmlns:a16="http://schemas.microsoft.com/office/drawing/2014/main" id="{808E2BAA-465D-4C79-8B44-51C252EE8A0B}"/>
                </a:ext>
              </a:extLst>
            </p:cNvPr>
            <p:cNvGrpSpPr/>
            <p:nvPr userDrawn="1"/>
          </p:nvGrpSpPr>
          <p:grpSpPr>
            <a:xfrm>
              <a:off x="1407705" y="5045834"/>
              <a:ext cx="211967" cy="211967"/>
              <a:chOff x="1549420" y="5712364"/>
              <a:chExt cx="312583" cy="312583"/>
            </a:xfrm>
          </p:grpSpPr>
          <p:sp>
            <p:nvSpPr>
              <p:cNvPr id="27" name="Oval 24">
                <a:extLst>
                  <a:ext uri="{FF2B5EF4-FFF2-40B4-BE49-F238E27FC236}">
                    <a16:creationId xmlns:a16="http://schemas.microsoft.com/office/drawing/2014/main" id="{2402E4F7-C37D-4790-B616-737E2810F7FC}"/>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8" name="Rounded Rectangle 25">
                <a:extLst>
                  <a:ext uri="{FF2B5EF4-FFF2-40B4-BE49-F238E27FC236}">
                    <a16:creationId xmlns:a16="http://schemas.microsoft.com/office/drawing/2014/main" id="{76D07C3D-86F4-43C7-B719-BBBFD744E107}"/>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29" name="Picture Placeholder 2">
            <a:extLst>
              <a:ext uri="{FF2B5EF4-FFF2-40B4-BE49-F238E27FC236}">
                <a16:creationId xmlns:a16="http://schemas.microsoft.com/office/drawing/2014/main" id="{1B67B68D-FEC5-42A8-B837-0016014A5CE9}"/>
              </a:ext>
            </a:extLst>
          </p:cNvPr>
          <p:cNvSpPr>
            <a:spLocks noGrp="1"/>
          </p:cNvSpPr>
          <p:nvPr>
            <p:ph type="pic" idx="11" hasCustomPrompt="1"/>
          </p:nvPr>
        </p:nvSpPr>
        <p:spPr>
          <a:xfrm>
            <a:off x="7145482" y="2668904"/>
            <a:ext cx="1624041" cy="2663428"/>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30" name="Text Placeholder 9">
            <a:extLst>
              <a:ext uri="{FF2B5EF4-FFF2-40B4-BE49-F238E27FC236}">
                <a16:creationId xmlns:a16="http://schemas.microsoft.com/office/drawing/2014/main" id="{16F402C5-963E-430D-8D32-CCEA9657B818}"/>
              </a:ext>
            </a:extLst>
          </p:cNvPr>
          <p:cNvSpPr>
            <a:spLocks noGrp="1"/>
          </p:cNvSpPr>
          <p:nvPr>
            <p:ph type="body" sz="quarter" idx="12"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53781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24661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solidFill>
          <a:schemeClr val="accent1"/>
        </a:solidFill>
        <a:effectLst/>
      </p:bgPr>
    </p:bg>
    <p:spTree>
      <p:nvGrpSpPr>
        <p:cNvPr id="1" name=""/>
        <p:cNvGrpSpPr/>
        <p:nvPr/>
      </p:nvGrpSpPr>
      <p:grpSpPr>
        <a:xfrm>
          <a:off x="0" y="0"/>
          <a:ext cx="0" cy="0"/>
          <a:chOff x="0" y="0"/>
          <a:chExt cx="0" cy="0"/>
        </a:xfrm>
      </p:grpSpPr>
      <p:sp>
        <p:nvSpPr>
          <p:cNvPr id="2" name="Picture Placeholder 22">
            <a:extLst>
              <a:ext uri="{FF2B5EF4-FFF2-40B4-BE49-F238E27FC236}">
                <a16:creationId xmlns:a16="http://schemas.microsoft.com/office/drawing/2014/main" id="{E58C46AB-72B0-452F-8968-7F13D6C69330}"/>
              </a:ext>
            </a:extLst>
          </p:cNvPr>
          <p:cNvSpPr>
            <a:spLocks noGrp="1"/>
          </p:cNvSpPr>
          <p:nvPr>
            <p:ph type="pic" sz="quarter" idx="10" hasCustomPrompt="1"/>
          </p:nvPr>
        </p:nvSpPr>
        <p:spPr>
          <a:xfrm>
            <a:off x="0" y="1"/>
            <a:ext cx="12192000" cy="6561423"/>
          </a:xfrm>
          <a:custGeom>
            <a:avLst/>
            <a:gdLst>
              <a:gd name="connsiteX0" fmla="*/ 0 w 12192000"/>
              <a:gd name="connsiteY0" fmla="*/ 0 h 6561423"/>
              <a:gd name="connsiteX1" fmla="*/ 12192000 w 12192000"/>
              <a:gd name="connsiteY1" fmla="*/ 0 h 6561423"/>
              <a:gd name="connsiteX2" fmla="*/ 12192000 w 12192000"/>
              <a:gd name="connsiteY2" fmla="*/ 2455328 h 6561423"/>
              <a:gd name="connsiteX3" fmla="*/ 9675392 w 12192000"/>
              <a:gd name="connsiteY3" fmla="*/ 3302886 h 6561423"/>
              <a:gd name="connsiteX4" fmla="*/ 10157317 w 12192000"/>
              <a:gd name="connsiteY4" fmla="*/ 4390513 h 6561423"/>
              <a:gd name="connsiteX5" fmla="*/ 8230254 w 12192000"/>
              <a:gd name="connsiteY5" fmla="*/ 3789588 h 6561423"/>
              <a:gd name="connsiteX6" fmla="*/ 0 w 12192000"/>
              <a:gd name="connsiteY6" fmla="*/ 6561423 h 656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561423">
                <a:moveTo>
                  <a:pt x="0" y="0"/>
                </a:moveTo>
                <a:lnTo>
                  <a:pt x="12192000" y="0"/>
                </a:lnTo>
                <a:lnTo>
                  <a:pt x="12192000" y="2455328"/>
                </a:lnTo>
                <a:lnTo>
                  <a:pt x="9675392" y="3302886"/>
                </a:lnTo>
                <a:lnTo>
                  <a:pt x="10157317" y="4390513"/>
                </a:lnTo>
                <a:lnTo>
                  <a:pt x="8230254" y="3789588"/>
                </a:lnTo>
                <a:lnTo>
                  <a:pt x="0" y="6561423"/>
                </a:lnTo>
                <a:close/>
              </a:path>
            </a:pathLst>
          </a:custGeom>
          <a:solidFill>
            <a:schemeClr val="bg1">
              <a:lumMod val="95000"/>
            </a:schemeClr>
          </a:solidFill>
        </p:spPr>
        <p:txBody>
          <a:bodyPr wrap="square" anchor="ctr">
            <a:noAutofit/>
          </a:bodyP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 And Send To Back</a:t>
            </a:r>
            <a:endParaRPr lang="ko-KR" altLang="en-US" dirty="0"/>
          </a:p>
          <a:p>
            <a:endParaRPr lang="ko-KR" altLang="en-US" dirty="0"/>
          </a:p>
        </p:txBody>
      </p:sp>
    </p:spTree>
    <p:extLst>
      <p:ext uri="{BB962C8B-B14F-4D97-AF65-F5344CB8AC3E}">
        <p14:creationId xmlns:p14="http://schemas.microsoft.com/office/powerpoint/2010/main" val="24342009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38314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AE252F-2F95-498B-9748-639B6E785753}"/>
              </a:ext>
            </a:extLst>
          </p:cNvPr>
          <p:cNvSpPr/>
          <p:nvPr userDrawn="1"/>
        </p:nvSpPr>
        <p:spPr>
          <a:xfrm>
            <a:off x="360608" y="303727"/>
            <a:ext cx="5520743" cy="62505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 name="Picture Placeholder 2">
            <a:extLst>
              <a:ext uri="{FF2B5EF4-FFF2-40B4-BE49-F238E27FC236}">
                <a16:creationId xmlns:a16="http://schemas.microsoft.com/office/drawing/2014/main" id="{2000EF3A-BE58-433D-9D14-B9221C51EC72}"/>
              </a:ext>
            </a:extLst>
          </p:cNvPr>
          <p:cNvSpPr>
            <a:spLocks noGrp="1"/>
          </p:cNvSpPr>
          <p:nvPr>
            <p:ph type="pic" idx="16" hasCustomPrompt="1"/>
          </p:nvPr>
        </p:nvSpPr>
        <p:spPr>
          <a:xfrm>
            <a:off x="549499" y="523741"/>
            <a:ext cx="3709115" cy="5855595"/>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7587486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6100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7807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41352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13879243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444617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8455603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789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9965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Picture Placeholder 2">
            <a:extLst>
              <a:ext uri="{FF2B5EF4-FFF2-40B4-BE49-F238E27FC236}">
                <a16:creationId xmlns:a16="http://schemas.microsoft.com/office/drawing/2014/main" id="{CA1A6E33-8A0F-4192-83F6-2FB90AE8DE70}"/>
              </a:ext>
            </a:extLst>
          </p:cNvPr>
          <p:cNvSpPr>
            <a:spLocks noGrp="1"/>
          </p:cNvSpPr>
          <p:nvPr>
            <p:ph type="pic" idx="15" hasCustomPrompt="1"/>
          </p:nvPr>
        </p:nvSpPr>
        <p:spPr>
          <a:xfrm>
            <a:off x="3650190" y="1769412"/>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B7332FD6-4CCE-4EA6-A914-847EA767CDE7}"/>
              </a:ext>
            </a:extLst>
          </p:cNvPr>
          <p:cNvSpPr>
            <a:spLocks noGrp="1"/>
          </p:cNvSpPr>
          <p:nvPr>
            <p:ph type="pic" idx="16" hasCustomPrompt="1"/>
          </p:nvPr>
        </p:nvSpPr>
        <p:spPr>
          <a:xfrm>
            <a:off x="6403397" y="1769412"/>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6" name="Picture Placeholder 2">
            <a:extLst>
              <a:ext uri="{FF2B5EF4-FFF2-40B4-BE49-F238E27FC236}">
                <a16:creationId xmlns:a16="http://schemas.microsoft.com/office/drawing/2014/main" id="{5A41DCAB-7A97-4D72-8703-2A5EBB6B4047}"/>
              </a:ext>
            </a:extLst>
          </p:cNvPr>
          <p:cNvSpPr>
            <a:spLocks noGrp="1"/>
          </p:cNvSpPr>
          <p:nvPr>
            <p:ph type="pic" idx="17" hasCustomPrompt="1"/>
          </p:nvPr>
        </p:nvSpPr>
        <p:spPr>
          <a:xfrm>
            <a:off x="9156603" y="1769412"/>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7" name="Picture Placeholder 2">
            <a:extLst>
              <a:ext uri="{FF2B5EF4-FFF2-40B4-BE49-F238E27FC236}">
                <a16:creationId xmlns:a16="http://schemas.microsoft.com/office/drawing/2014/main" id="{DE59F880-57D5-4D69-ADDA-A3030C94684E}"/>
              </a:ext>
            </a:extLst>
          </p:cNvPr>
          <p:cNvSpPr>
            <a:spLocks noGrp="1"/>
          </p:cNvSpPr>
          <p:nvPr>
            <p:ph type="pic" idx="18" hasCustomPrompt="1"/>
          </p:nvPr>
        </p:nvSpPr>
        <p:spPr>
          <a:xfrm>
            <a:off x="896983" y="1769412"/>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181330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343D5AB-FDE8-4863-8B0B-FF0EDBC68861}"/>
              </a:ext>
            </a:extLst>
          </p:cNvPr>
          <p:cNvSpPr/>
          <p:nvPr userDrawn="1"/>
        </p:nvSpPr>
        <p:spPr>
          <a:xfrm>
            <a:off x="3657599" y="1899950"/>
            <a:ext cx="7513502" cy="32903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0C96F43-3876-47CC-B363-9FBE2E05752F}"/>
              </a:ext>
            </a:extLst>
          </p:cNvPr>
          <p:cNvSpPr/>
          <p:nvPr userDrawn="1"/>
        </p:nvSpPr>
        <p:spPr>
          <a:xfrm rot="20400000">
            <a:off x="1053734" y="2229400"/>
            <a:ext cx="2882538" cy="3413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4127DCA-3196-491D-86F7-98470FD4534B}"/>
              </a:ext>
            </a:extLst>
          </p:cNvPr>
          <p:cNvSpPr/>
          <p:nvPr userDrawn="1"/>
        </p:nvSpPr>
        <p:spPr>
          <a:xfrm rot="20640000">
            <a:off x="1079861" y="2203273"/>
            <a:ext cx="2882538" cy="3413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0F3D9F4-8CA6-4676-B29C-CF1677EB90FF}"/>
              </a:ext>
            </a:extLst>
          </p:cNvPr>
          <p:cNvSpPr/>
          <p:nvPr userDrawn="1"/>
        </p:nvSpPr>
        <p:spPr>
          <a:xfrm rot="20971299">
            <a:off x="1114697" y="2133601"/>
            <a:ext cx="2882538" cy="3413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그림 개체 틀 2">
            <a:extLst>
              <a:ext uri="{FF2B5EF4-FFF2-40B4-BE49-F238E27FC236}">
                <a16:creationId xmlns:a16="http://schemas.microsoft.com/office/drawing/2014/main" id="{BCD635CC-1412-43AB-9F1C-D19087A8B8A1}"/>
              </a:ext>
            </a:extLst>
          </p:cNvPr>
          <p:cNvSpPr>
            <a:spLocks noGrp="1"/>
          </p:cNvSpPr>
          <p:nvPr>
            <p:ph type="pic" sz="quarter" idx="14" hasCustomPrompt="1"/>
          </p:nvPr>
        </p:nvSpPr>
        <p:spPr>
          <a:xfrm rot="20971299">
            <a:off x="1195968" y="2286619"/>
            <a:ext cx="2598070" cy="2355051"/>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3" name="Text Placeholder 9">
            <a:extLst>
              <a:ext uri="{FF2B5EF4-FFF2-40B4-BE49-F238E27FC236}">
                <a16:creationId xmlns:a16="http://schemas.microsoft.com/office/drawing/2014/main" id="{A92F2F0B-AB18-4F91-BFCD-5E07920CEC1B}"/>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46671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2155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FB08BDAF-A042-4560-BBD8-F1CA5D9DB155}"/>
              </a:ext>
            </a:extLst>
          </p:cNvPr>
          <p:cNvSpPr>
            <a:spLocks noGrp="1"/>
          </p:cNvSpPr>
          <p:nvPr>
            <p:ph type="pic" sz="quarter" idx="17" hasCustomPrompt="1"/>
          </p:nvPr>
        </p:nvSpPr>
        <p:spPr>
          <a:xfrm>
            <a:off x="7690341" y="2999128"/>
            <a:ext cx="2785716" cy="2784666"/>
          </a:xfrm>
          <a:custGeom>
            <a:avLst/>
            <a:gdLst>
              <a:gd name="connsiteX0" fmla="*/ 1137861 w 2785716"/>
              <a:gd name="connsiteY0" fmla="*/ 0 h 2784666"/>
              <a:gd name="connsiteX1" fmla="*/ 2785716 w 2785716"/>
              <a:gd name="connsiteY1" fmla="*/ 1140221 h 2784666"/>
              <a:gd name="connsiteX2" fmla="*/ 1647855 w 2785716"/>
              <a:gd name="connsiteY2" fmla="*/ 2784666 h 2784666"/>
              <a:gd name="connsiteX3" fmla="*/ 0 w 2785716"/>
              <a:gd name="connsiteY3" fmla="*/ 1644444 h 2784666"/>
            </a:gdLst>
            <a:ahLst/>
            <a:cxnLst>
              <a:cxn ang="0">
                <a:pos x="connsiteX0" y="connsiteY0"/>
              </a:cxn>
              <a:cxn ang="0">
                <a:pos x="connsiteX1" y="connsiteY1"/>
              </a:cxn>
              <a:cxn ang="0">
                <a:pos x="connsiteX2" y="connsiteY2"/>
              </a:cxn>
              <a:cxn ang="0">
                <a:pos x="connsiteX3" y="connsiteY3"/>
              </a:cxn>
            </a:cxnLst>
            <a:rect l="l" t="t" r="r" b="b"/>
            <a:pathLst>
              <a:path w="2785716" h="2784666">
                <a:moveTo>
                  <a:pt x="1137861" y="0"/>
                </a:moveTo>
                <a:lnTo>
                  <a:pt x="2785716" y="1140221"/>
                </a:lnTo>
                <a:lnTo>
                  <a:pt x="1647855" y="2784666"/>
                </a:lnTo>
                <a:lnTo>
                  <a:pt x="0" y="1644444"/>
                </a:ln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20" name="Picture Placeholder 19">
            <a:extLst>
              <a:ext uri="{FF2B5EF4-FFF2-40B4-BE49-F238E27FC236}">
                <a16:creationId xmlns:a16="http://schemas.microsoft.com/office/drawing/2014/main" id="{E375B096-EBDB-4C71-BACA-9F780BF70233}"/>
              </a:ext>
            </a:extLst>
          </p:cNvPr>
          <p:cNvSpPr>
            <a:spLocks noGrp="1"/>
          </p:cNvSpPr>
          <p:nvPr>
            <p:ph type="pic" sz="quarter" idx="18" hasCustomPrompt="1"/>
          </p:nvPr>
        </p:nvSpPr>
        <p:spPr>
          <a:xfrm>
            <a:off x="4674653" y="3623107"/>
            <a:ext cx="2785716" cy="2770089"/>
          </a:xfrm>
          <a:custGeom>
            <a:avLst/>
            <a:gdLst>
              <a:gd name="connsiteX0" fmla="*/ 1137861 w 2785716"/>
              <a:gd name="connsiteY0" fmla="*/ 0 h 2770089"/>
              <a:gd name="connsiteX1" fmla="*/ 2785716 w 2785716"/>
              <a:gd name="connsiteY1" fmla="*/ 1140221 h 2770089"/>
              <a:gd name="connsiteX2" fmla="*/ 1657942 w 2785716"/>
              <a:gd name="connsiteY2" fmla="*/ 2770089 h 2770089"/>
              <a:gd name="connsiteX3" fmla="*/ 1626789 w 2785716"/>
              <a:gd name="connsiteY3" fmla="*/ 2770089 h 2770089"/>
              <a:gd name="connsiteX4" fmla="*/ 0 w 2785716"/>
              <a:gd name="connsiteY4" fmla="*/ 1644444 h 2770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5716" h="2770089">
                <a:moveTo>
                  <a:pt x="1137861" y="0"/>
                </a:moveTo>
                <a:lnTo>
                  <a:pt x="2785716" y="1140221"/>
                </a:lnTo>
                <a:lnTo>
                  <a:pt x="1657942" y="2770089"/>
                </a:lnTo>
                <a:lnTo>
                  <a:pt x="1626789" y="2770089"/>
                </a:lnTo>
                <a:lnTo>
                  <a:pt x="0" y="1644444"/>
                </a:ln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9" name="Picture Placeholder 18">
            <a:extLst>
              <a:ext uri="{FF2B5EF4-FFF2-40B4-BE49-F238E27FC236}">
                <a16:creationId xmlns:a16="http://schemas.microsoft.com/office/drawing/2014/main" id="{31F3A08B-34AD-476C-9953-B19BAF7F628C}"/>
              </a:ext>
            </a:extLst>
          </p:cNvPr>
          <p:cNvSpPr>
            <a:spLocks noGrp="1"/>
          </p:cNvSpPr>
          <p:nvPr>
            <p:ph type="pic" sz="quarter" idx="19" hasCustomPrompt="1"/>
          </p:nvPr>
        </p:nvSpPr>
        <p:spPr>
          <a:xfrm>
            <a:off x="8893127" y="1209715"/>
            <a:ext cx="2785716" cy="2784666"/>
          </a:xfrm>
          <a:custGeom>
            <a:avLst/>
            <a:gdLst>
              <a:gd name="connsiteX0" fmla="*/ 1137861 w 2785716"/>
              <a:gd name="connsiteY0" fmla="*/ 0 h 2784666"/>
              <a:gd name="connsiteX1" fmla="*/ 2785716 w 2785716"/>
              <a:gd name="connsiteY1" fmla="*/ 1140221 h 2784666"/>
              <a:gd name="connsiteX2" fmla="*/ 1647855 w 2785716"/>
              <a:gd name="connsiteY2" fmla="*/ 2784666 h 2784666"/>
              <a:gd name="connsiteX3" fmla="*/ 0 w 2785716"/>
              <a:gd name="connsiteY3" fmla="*/ 1644444 h 2784666"/>
            </a:gdLst>
            <a:ahLst/>
            <a:cxnLst>
              <a:cxn ang="0">
                <a:pos x="connsiteX0" y="connsiteY0"/>
              </a:cxn>
              <a:cxn ang="0">
                <a:pos x="connsiteX1" y="connsiteY1"/>
              </a:cxn>
              <a:cxn ang="0">
                <a:pos x="connsiteX2" y="connsiteY2"/>
              </a:cxn>
              <a:cxn ang="0">
                <a:pos x="connsiteX3" y="connsiteY3"/>
              </a:cxn>
            </a:cxnLst>
            <a:rect l="l" t="t" r="r" b="b"/>
            <a:pathLst>
              <a:path w="2785716" h="2784666">
                <a:moveTo>
                  <a:pt x="1137861" y="0"/>
                </a:moveTo>
                <a:lnTo>
                  <a:pt x="2785716" y="1140221"/>
                </a:lnTo>
                <a:lnTo>
                  <a:pt x="1647855" y="2784666"/>
                </a:lnTo>
                <a:lnTo>
                  <a:pt x="0" y="1644444"/>
                </a:ln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8" name="Picture Placeholder 17">
            <a:extLst>
              <a:ext uri="{FF2B5EF4-FFF2-40B4-BE49-F238E27FC236}">
                <a16:creationId xmlns:a16="http://schemas.microsoft.com/office/drawing/2014/main" id="{164DE5B1-7A92-485E-BF4B-DC34DB0ECFFE}"/>
              </a:ext>
            </a:extLst>
          </p:cNvPr>
          <p:cNvSpPr>
            <a:spLocks noGrp="1"/>
          </p:cNvSpPr>
          <p:nvPr>
            <p:ph type="pic" sz="quarter" idx="20" hasCustomPrompt="1"/>
          </p:nvPr>
        </p:nvSpPr>
        <p:spPr>
          <a:xfrm>
            <a:off x="5877439" y="1833693"/>
            <a:ext cx="2785716" cy="2784666"/>
          </a:xfrm>
          <a:custGeom>
            <a:avLst/>
            <a:gdLst>
              <a:gd name="connsiteX0" fmla="*/ 1137861 w 2785716"/>
              <a:gd name="connsiteY0" fmla="*/ 0 h 2784666"/>
              <a:gd name="connsiteX1" fmla="*/ 2785716 w 2785716"/>
              <a:gd name="connsiteY1" fmla="*/ 1140221 h 2784666"/>
              <a:gd name="connsiteX2" fmla="*/ 1647855 w 2785716"/>
              <a:gd name="connsiteY2" fmla="*/ 2784666 h 2784666"/>
              <a:gd name="connsiteX3" fmla="*/ 0 w 2785716"/>
              <a:gd name="connsiteY3" fmla="*/ 1644444 h 2784666"/>
            </a:gdLst>
            <a:ahLst/>
            <a:cxnLst>
              <a:cxn ang="0">
                <a:pos x="connsiteX0" y="connsiteY0"/>
              </a:cxn>
              <a:cxn ang="0">
                <a:pos x="connsiteX1" y="connsiteY1"/>
              </a:cxn>
              <a:cxn ang="0">
                <a:pos x="connsiteX2" y="connsiteY2"/>
              </a:cxn>
              <a:cxn ang="0">
                <a:pos x="connsiteX3" y="connsiteY3"/>
              </a:cxn>
            </a:cxnLst>
            <a:rect l="l" t="t" r="r" b="b"/>
            <a:pathLst>
              <a:path w="2785716" h="2784666">
                <a:moveTo>
                  <a:pt x="1137861" y="0"/>
                </a:moveTo>
                <a:lnTo>
                  <a:pt x="2785716" y="1140221"/>
                </a:lnTo>
                <a:lnTo>
                  <a:pt x="1647855" y="2784666"/>
                </a:lnTo>
                <a:lnTo>
                  <a:pt x="0" y="1644444"/>
                </a:ln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6" name="Freeform: Shape 5">
            <a:extLst>
              <a:ext uri="{FF2B5EF4-FFF2-40B4-BE49-F238E27FC236}">
                <a16:creationId xmlns:a16="http://schemas.microsoft.com/office/drawing/2014/main" id="{D6D283E2-312F-41C5-9422-DB6C85B4455D}"/>
              </a:ext>
            </a:extLst>
          </p:cNvPr>
          <p:cNvSpPr/>
          <p:nvPr userDrawn="1"/>
        </p:nvSpPr>
        <p:spPr>
          <a:xfrm flipH="1">
            <a:off x="9483952" y="2398143"/>
            <a:ext cx="2708047" cy="3413083"/>
          </a:xfrm>
          <a:custGeom>
            <a:avLst/>
            <a:gdLst>
              <a:gd name="connsiteX0" fmla="*/ 0 w 2708047"/>
              <a:gd name="connsiteY0" fmla="*/ 0 h 3335839"/>
              <a:gd name="connsiteX1" fmla="*/ 347734 w 2708047"/>
              <a:gd name="connsiteY1" fmla="*/ 0 h 3335839"/>
              <a:gd name="connsiteX2" fmla="*/ 2708047 w 2708047"/>
              <a:gd name="connsiteY2" fmla="*/ 3335839 h 3335839"/>
              <a:gd name="connsiteX3" fmla="*/ 0 w 2708047"/>
              <a:gd name="connsiteY3" fmla="*/ 3335839 h 3335839"/>
            </a:gdLst>
            <a:ahLst/>
            <a:cxnLst>
              <a:cxn ang="0">
                <a:pos x="connsiteX0" y="connsiteY0"/>
              </a:cxn>
              <a:cxn ang="0">
                <a:pos x="connsiteX1" y="connsiteY1"/>
              </a:cxn>
              <a:cxn ang="0">
                <a:pos x="connsiteX2" y="connsiteY2"/>
              </a:cxn>
              <a:cxn ang="0">
                <a:pos x="connsiteX3" y="connsiteY3"/>
              </a:cxn>
            </a:cxnLst>
            <a:rect l="l" t="t" r="r" b="b"/>
            <a:pathLst>
              <a:path w="2708047" h="3335839">
                <a:moveTo>
                  <a:pt x="0" y="0"/>
                </a:moveTo>
                <a:lnTo>
                  <a:pt x="347734" y="0"/>
                </a:lnTo>
                <a:lnTo>
                  <a:pt x="2708047" y="3335839"/>
                </a:lnTo>
                <a:lnTo>
                  <a:pt x="0" y="3335839"/>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B1AAC7CE-37C6-4882-8A2F-D617C7403A00}"/>
              </a:ext>
            </a:extLst>
          </p:cNvPr>
          <p:cNvSpPr/>
          <p:nvPr userDrawn="1"/>
        </p:nvSpPr>
        <p:spPr>
          <a:xfrm flipH="1">
            <a:off x="0" y="1819635"/>
            <a:ext cx="6869544" cy="3399346"/>
          </a:xfrm>
          <a:custGeom>
            <a:avLst/>
            <a:gdLst>
              <a:gd name="connsiteX0" fmla="*/ 6869544 w 6869544"/>
              <a:gd name="connsiteY0" fmla="*/ 0 h 3399346"/>
              <a:gd name="connsiteX1" fmla="*/ 0 w 6869544"/>
              <a:gd name="connsiteY1" fmla="*/ 0 h 3399346"/>
              <a:gd name="connsiteX2" fmla="*/ 2360312 w 6869544"/>
              <a:gd name="connsiteY2" fmla="*/ 3399346 h 3399346"/>
              <a:gd name="connsiteX3" fmla="*/ 6869544 w 6869544"/>
              <a:gd name="connsiteY3" fmla="*/ 3399346 h 3399346"/>
            </a:gdLst>
            <a:ahLst/>
            <a:cxnLst>
              <a:cxn ang="0">
                <a:pos x="connsiteX0" y="connsiteY0"/>
              </a:cxn>
              <a:cxn ang="0">
                <a:pos x="connsiteX1" y="connsiteY1"/>
              </a:cxn>
              <a:cxn ang="0">
                <a:pos x="connsiteX2" y="connsiteY2"/>
              </a:cxn>
              <a:cxn ang="0">
                <a:pos x="connsiteX3" y="connsiteY3"/>
              </a:cxn>
            </a:cxnLst>
            <a:rect l="l" t="t" r="r" b="b"/>
            <a:pathLst>
              <a:path w="6869544" h="3399346">
                <a:moveTo>
                  <a:pt x="6869544" y="0"/>
                </a:moveTo>
                <a:lnTo>
                  <a:pt x="0" y="0"/>
                </a:lnTo>
                <a:lnTo>
                  <a:pt x="2360312" y="3399346"/>
                </a:lnTo>
                <a:lnTo>
                  <a:pt x="6869544" y="3399346"/>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945677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7952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36948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jp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jp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jp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jpg"/><Relationship Id="rId1" Type="http://schemas.openxmlformats.org/officeDocument/2006/relationships/slideLayout" Target="../slideLayouts/slideLayout11.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jp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jp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jpg"/><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8371661B-F69D-47A7-AB05-2AB3A46CC598}"/>
              </a:ext>
            </a:extLst>
          </p:cNvPr>
          <p:cNvSpPr txBox="1"/>
          <p:nvPr/>
        </p:nvSpPr>
        <p:spPr>
          <a:xfrm>
            <a:off x="611086" y="776125"/>
            <a:ext cx="5058193"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4800" b="0" i="0" u="none" strike="noStrike" kern="1200" cap="none" spc="0" normalizeH="0" baseline="0" noProof="0" dirty="0">
                <a:ln>
                  <a:noFill/>
                </a:ln>
                <a:solidFill>
                  <a:prstClr val="black"/>
                </a:solidFill>
                <a:effectLst/>
                <a:uLnTx/>
                <a:uFillTx/>
                <a:latin typeface="Lato Black" panose="020F0502020204030203" pitchFamily="34" charset="0"/>
                <a:ea typeface="Lato Black" panose="020F0502020204030203" pitchFamily="34" charset="0"/>
                <a:cs typeface="Lato Black" panose="020F0502020204030203" pitchFamily="34" charset="0"/>
              </a:rPr>
              <a:t>MOTIVAÇÃO DA DISCIPLINA</a:t>
            </a:r>
          </a:p>
        </p:txBody>
      </p:sp>
    </p:spTree>
    <p:extLst>
      <p:ext uri="{BB962C8B-B14F-4D97-AF65-F5344CB8AC3E}">
        <p14:creationId xmlns:p14="http://schemas.microsoft.com/office/powerpoint/2010/main" val="2381700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descr="Estação de metrô&#10;&#10;Descrição gerada automaticamente com confiança baixa">
            <a:extLst>
              <a:ext uri="{FF2B5EF4-FFF2-40B4-BE49-F238E27FC236}">
                <a16:creationId xmlns:a16="http://schemas.microsoft.com/office/drawing/2014/main" id="{D38EA10E-8FCE-47AF-92C0-47D8DB7CF6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6447"/>
            <a:ext cx="12192000" cy="8075748"/>
          </a:xfrm>
          <a:prstGeom prst="rect">
            <a:avLst/>
          </a:prstGeom>
          <a:effectLst>
            <a:softEdge rad="0"/>
          </a:effectLst>
        </p:spPr>
      </p:pic>
      <p:pic>
        <p:nvPicPr>
          <p:cNvPr id="3" name="Imagem 2">
            <a:extLst>
              <a:ext uri="{FF2B5EF4-FFF2-40B4-BE49-F238E27FC236}">
                <a16:creationId xmlns:a16="http://schemas.microsoft.com/office/drawing/2014/main" id="{42010CF0-1565-4AEE-960D-6DCEDA1FD0F8}"/>
              </a:ext>
            </a:extLst>
          </p:cNvPr>
          <p:cNvPicPr>
            <a:picLocks noChangeAspect="1"/>
          </p:cNvPicPr>
          <p:nvPr/>
        </p:nvPicPr>
        <p:blipFill>
          <a:blip r:embed="rId3"/>
          <a:stretch>
            <a:fillRect/>
          </a:stretch>
        </p:blipFill>
        <p:spPr>
          <a:xfrm>
            <a:off x="531864" y="1951861"/>
            <a:ext cx="8899215" cy="5310317"/>
          </a:xfrm>
          <a:prstGeom prst="rect">
            <a:avLst/>
          </a:prstGeom>
          <a:ln w="25400">
            <a:solidFill>
              <a:schemeClr val="accent1">
                <a:shade val="50000"/>
              </a:schemeClr>
            </a:solidFill>
          </a:ln>
          <a:effectLst>
            <a:softEdge rad="0"/>
          </a:effectLst>
        </p:spPr>
      </p:pic>
      <p:sp>
        <p:nvSpPr>
          <p:cNvPr id="4" name="CaixaDeTexto 3">
            <a:extLst>
              <a:ext uri="{FF2B5EF4-FFF2-40B4-BE49-F238E27FC236}">
                <a16:creationId xmlns:a16="http://schemas.microsoft.com/office/drawing/2014/main" id="{FFD5F7F9-B17D-4235-A8E7-E05A5D9C8C88}"/>
              </a:ext>
            </a:extLst>
          </p:cNvPr>
          <p:cNvSpPr txBox="1"/>
          <p:nvPr/>
        </p:nvSpPr>
        <p:spPr>
          <a:xfrm>
            <a:off x="6264066" y="128923"/>
            <a:ext cx="5117233" cy="3497020"/>
          </a:xfrm>
          <a:prstGeom prst="rect">
            <a:avLst/>
          </a:prstGeom>
          <a:solidFill>
            <a:schemeClr val="bg1">
              <a:lumMod val="95000"/>
            </a:schemeClr>
          </a:solidFill>
        </p:spPr>
        <p:txBody>
          <a:bodyPr wrap="square" lIns="360000" tIns="360000" rIns="360000" bIns="36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Calibri"/>
                <a:cs typeface="+mn-cs"/>
              </a:rPr>
              <a:t>Enovelamento de proteínas (</a:t>
            </a:r>
            <a:r>
              <a:rPr kumimoji="0" lang="pt-BR" sz="1800" b="1" i="0" u="none" strike="noStrike" kern="1200" cap="none" spc="0" normalizeH="0" baseline="0" noProof="0" dirty="0" err="1">
                <a:ln>
                  <a:noFill/>
                </a:ln>
                <a:solidFill>
                  <a:prstClr val="black"/>
                </a:solidFill>
                <a:effectLst/>
                <a:uLnTx/>
                <a:uFillTx/>
                <a:latin typeface="Calibri"/>
                <a:cs typeface="+mn-cs"/>
              </a:rPr>
              <a:t>protein</a:t>
            </a:r>
            <a:r>
              <a:rPr kumimoji="0" lang="pt-BR" sz="1800" b="1" i="0" u="none" strike="noStrike" kern="1200" cap="none" spc="0" normalizeH="0" baseline="0" noProof="0" dirty="0">
                <a:ln>
                  <a:noFill/>
                </a:ln>
                <a:solidFill>
                  <a:prstClr val="black"/>
                </a:solidFill>
                <a:effectLst/>
                <a:uLnTx/>
                <a:uFillTx/>
                <a:latin typeface="Calibri"/>
                <a:cs typeface="+mn-cs"/>
              </a:rPr>
              <a:t> </a:t>
            </a:r>
            <a:r>
              <a:rPr kumimoji="0" lang="pt-BR" sz="1800" b="1" i="0" u="none" strike="noStrike" kern="1200" cap="none" spc="0" normalizeH="0" baseline="0" noProof="0" dirty="0" err="1">
                <a:ln>
                  <a:noFill/>
                </a:ln>
                <a:solidFill>
                  <a:prstClr val="black"/>
                </a:solidFill>
                <a:effectLst/>
                <a:uLnTx/>
                <a:uFillTx/>
                <a:latin typeface="Calibri"/>
                <a:cs typeface="+mn-cs"/>
              </a:rPr>
              <a:t>folding</a:t>
            </a:r>
            <a:r>
              <a:rPr kumimoji="0" lang="pt-BR" sz="1800" b="1" i="0" u="none" strike="noStrike" kern="1200" cap="none" spc="0" normalizeH="0" baseline="0" noProof="0" dirty="0">
                <a:ln>
                  <a:noFill/>
                </a:ln>
                <a:solidFill>
                  <a:prstClr val="black"/>
                </a:solidFill>
                <a:effectLst/>
                <a:uLnTx/>
                <a:uFillTx/>
                <a:latin typeface="Calibri"/>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1" i="0" u="none" strike="noStrike" kern="1200" cap="none" spc="0" normalizeH="0" baseline="0" noProof="0" dirty="0">
              <a:ln>
                <a:noFill/>
              </a:ln>
              <a:solidFill>
                <a:prstClr val="black"/>
              </a:solidFill>
              <a:effectLst/>
              <a:uLnTx/>
              <a:uFillTx/>
              <a:latin typeface="Calibri"/>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Calibri"/>
                <a:cs typeface="+mn-cs"/>
              </a:rPr>
              <a:t> </a:t>
            </a:r>
            <a:r>
              <a:rPr kumimoji="0" lang="pt-BR" sz="1800" b="0" i="0" u="none" strike="noStrike" kern="1200" cap="none" spc="0" normalizeH="0" baseline="0" noProof="0" dirty="0">
                <a:ln>
                  <a:noFill/>
                </a:ln>
                <a:solidFill>
                  <a:prstClr val="black"/>
                </a:solidFill>
                <a:effectLst/>
                <a:uLnTx/>
                <a:uFillTx/>
                <a:latin typeface="Calibri"/>
                <a:cs typeface="+mn-cs"/>
              </a:rPr>
              <a:t>Acredita-se que proteínas mal dobradas podem estar envolvidas em doenças como Huntington, Parkinson e Alzheimer, mas nossa capacidade de estudar configurações de moléculas complexas como proteínas é severamente limitada pelo nosso atual poder computacional.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a:cs typeface="+mn-cs"/>
            </a:endParaRPr>
          </a:p>
        </p:txBody>
      </p:sp>
    </p:spTree>
    <p:extLst>
      <p:ext uri="{BB962C8B-B14F-4D97-AF65-F5344CB8AC3E}">
        <p14:creationId xmlns:p14="http://schemas.microsoft.com/office/powerpoint/2010/main" val="2707042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descr="Estação de metrô&#10;&#10;Descrição gerada automaticamente com confiança baixa">
            <a:extLst>
              <a:ext uri="{FF2B5EF4-FFF2-40B4-BE49-F238E27FC236}">
                <a16:creationId xmlns:a16="http://schemas.microsoft.com/office/drawing/2014/main" id="{D38EA10E-8FCE-47AF-92C0-47D8DB7CF6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6447"/>
            <a:ext cx="12192000" cy="8075748"/>
          </a:xfrm>
          <a:prstGeom prst="rect">
            <a:avLst/>
          </a:prstGeom>
          <a:effectLst>
            <a:softEdge rad="0"/>
          </a:effectLst>
        </p:spPr>
      </p:pic>
      <p:pic>
        <p:nvPicPr>
          <p:cNvPr id="2" name="Imagem 1">
            <a:extLst>
              <a:ext uri="{FF2B5EF4-FFF2-40B4-BE49-F238E27FC236}">
                <a16:creationId xmlns:a16="http://schemas.microsoft.com/office/drawing/2014/main" id="{F25D301B-54C2-40A7-A1DB-6FA7E66DDA70}"/>
              </a:ext>
            </a:extLst>
          </p:cNvPr>
          <p:cNvPicPr>
            <a:picLocks noChangeAspect="1"/>
          </p:cNvPicPr>
          <p:nvPr/>
        </p:nvPicPr>
        <p:blipFill>
          <a:blip r:embed="rId3"/>
          <a:stretch>
            <a:fillRect/>
          </a:stretch>
        </p:blipFill>
        <p:spPr>
          <a:xfrm>
            <a:off x="3491709" y="128922"/>
            <a:ext cx="8517786" cy="4474975"/>
          </a:xfrm>
          <a:prstGeom prst="rect">
            <a:avLst/>
          </a:prstGeom>
          <a:ln w="25400">
            <a:solidFill>
              <a:schemeClr val="accent1">
                <a:shade val="50000"/>
              </a:schemeClr>
            </a:solidFill>
          </a:ln>
        </p:spPr>
      </p:pic>
      <p:sp>
        <p:nvSpPr>
          <p:cNvPr id="4" name="CaixaDeTexto 3">
            <a:extLst>
              <a:ext uri="{FF2B5EF4-FFF2-40B4-BE49-F238E27FC236}">
                <a16:creationId xmlns:a16="http://schemas.microsoft.com/office/drawing/2014/main" id="{FFD5F7F9-B17D-4235-A8E7-E05A5D9C8C88}"/>
              </a:ext>
            </a:extLst>
          </p:cNvPr>
          <p:cNvSpPr txBox="1"/>
          <p:nvPr/>
        </p:nvSpPr>
        <p:spPr>
          <a:xfrm>
            <a:off x="309834" y="2861490"/>
            <a:ext cx="5117233" cy="4605016"/>
          </a:xfrm>
          <a:prstGeom prst="rect">
            <a:avLst/>
          </a:prstGeom>
          <a:solidFill>
            <a:schemeClr val="bg1">
              <a:lumMod val="95000"/>
            </a:schemeClr>
          </a:solidFill>
        </p:spPr>
        <p:txBody>
          <a:bodyPr wrap="square" lIns="360000" tIns="360000" rIns="360000" bIns="36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Calibri"/>
                <a:cs typeface="+mn-cs"/>
              </a:rPr>
              <a:t>Descoberta de drogas (</a:t>
            </a:r>
            <a:r>
              <a:rPr kumimoji="0" lang="pt-BR" sz="1800" b="1" i="0" u="none" strike="noStrike" kern="1200" cap="none" spc="0" normalizeH="0" baseline="0" noProof="0" dirty="0" err="1">
                <a:ln>
                  <a:noFill/>
                </a:ln>
                <a:solidFill>
                  <a:prstClr val="black"/>
                </a:solidFill>
                <a:effectLst/>
                <a:uLnTx/>
                <a:uFillTx/>
                <a:latin typeface="Calibri"/>
                <a:cs typeface="+mn-cs"/>
              </a:rPr>
              <a:t>drug</a:t>
            </a:r>
            <a:r>
              <a:rPr kumimoji="0" lang="pt-BR" sz="1800" b="1" i="0" u="none" strike="noStrike" kern="1200" cap="none" spc="0" normalizeH="0" baseline="0" noProof="0" dirty="0">
                <a:ln>
                  <a:noFill/>
                </a:ln>
                <a:solidFill>
                  <a:prstClr val="black"/>
                </a:solidFill>
                <a:effectLst/>
                <a:uLnTx/>
                <a:uFillTx/>
                <a:latin typeface="Calibri"/>
                <a:cs typeface="+mn-cs"/>
              </a:rPr>
              <a:t> Discovery).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1" i="0" u="none" strike="noStrike" kern="1200" cap="none" spc="0" normalizeH="0" baseline="0" noProof="0" dirty="0">
              <a:ln>
                <a:noFill/>
              </a:ln>
              <a:solidFill>
                <a:prstClr val="black"/>
              </a:solidFill>
              <a:effectLst/>
              <a:uLnTx/>
              <a:uFillTx/>
              <a:latin typeface="Calibri"/>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a:cs typeface="+mn-cs"/>
              </a:rPr>
              <a:t>Há muitas maneiras de aumentar o poder computacional pode ser usado na pesquisa de novos tratamentos médicos. Por exemplo, há muitos medicamentos que são eficazes no tratamento de uma fração relativamente pequena dos que sofrem de alguma doença. É possível que possamos conceber tratamentos alternativos através de cuidados análise dos genomas dos indivíduos para os quais o tratamento conhecido é ineficaz. Isto, entretanto, envolverá uma análise computacional extensiva de genomas</a:t>
            </a:r>
          </a:p>
        </p:txBody>
      </p:sp>
    </p:spTree>
    <p:extLst>
      <p:ext uri="{BB962C8B-B14F-4D97-AF65-F5344CB8AC3E}">
        <p14:creationId xmlns:p14="http://schemas.microsoft.com/office/powerpoint/2010/main" val="4191493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descr="Estação de metrô&#10;&#10;Descrição gerada automaticamente com confiança baixa">
            <a:extLst>
              <a:ext uri="{FF2B5EF4-FFF2-40B4-BE49-F238E27FC236}">
                <a16:creationId xmlns:a16="http://schemas.microsoft.com/office/drawing/2014/main" id="{D38EA10E-8FCE-47AF-92C0-47D8DB7CF6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6447"/>
            <a:ext cx="12192000" cy="8075748"/>
          </a:xfrm>
          <a:prstGeom prst="rect">
            <a:avLst/>
          </a:prstGeom>
          <a:effectLst>
            <a:softEdge rad="0"/>
          </a:effectLst>
        </p:spPr>
      </p:pic>
      <p:pic>
        <p:nvPicPr>
          <p:cNvPr id="5" name="Imagem 4">
            <a:extLst>
              <a:ext uri="{FF2B5EF4-FFF2-40B4-BE49-F238E27FC236}">
                <a16:creationId xmlns:a16="http://schemas.microsoft.com/office/drawing/2014/main" id="{2BD3D8B3-2788-4920-B709-00BAC1AFA405}"/>
              </a:ext>
            </a:extLst>
          </p:cNvPr>
          <p:cNvPicPr>
            <a:picLocks noChangeAspect="1"/>
          </p:cNvPicPr>
          <p:nvPr/>
        </p:nvPicPr>
        <p:blipFill>
          <a:blip r:embed="rId3"/>
          <a:stretch>
            <a:fillRect/>
          </a:stretch>
        </p:blipFill>
        <p:spPr>
          <a:xfrm>
            <a:off x="205279" y="1235795"/>
            <a:ext cx="6621819" cy="3719663"/>
          </a:xfrm>
          <a:prstGeom prst="rect">
            <a:avLst/>
          </a:prstGeom>
          <a:ln w="25400">
            <a:solidFill>
              <a:schemeClr val="accent1">
                <a:shade val="50000"/>
              </a:schemeClr>
            </a:solidFill>
          </a:ln>
        </p:spPr>
      </p:pic>
      <p:sp>
        <p:nvSpPr>
          <p:cNvPr id="4" name="CaixaDeTexto 3">
            <a:extLst>
              <a:ext uri="{FF2B5EF4-FFF2-40B4-BE49-F238E27FC236}">
                <a16:creationId xmlns:a16="http://schemas.microsoft.com/office/drawing/2014/main" id="{FFD5F7F9-B17D-4235-A8E7-E05A5D9C8C88}"/>
              </a:ext>
            </a:extLst>
          </p:cNvPr>
          <p:cNvSpPr txBox="1"/>
          <p:nvPr/>
        </p:nvSpPr>
        <p:spPr>
          <a:xfrm>
            <a:off x="6346841" y="3539916"/>
            <a:ext cx="5117233" cy="3497020"/>
          </a:xfrm>
          <a:prstGeom prst="rect">
            <a:avLst/>
          </a:prstGeom>
          <a:solidFill>
            <a:schemeClr val="bg1">
              <a:lumMod val="95000"/>
            </a:schemeClr>
          </a:solidFill>
        </p:spPr>
        <p:txBody>
          <a:bodyPr wrap="square" lIns="360000" tIns="360000" rIns="360000" bIns="36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Calibri"/>
                <a:cs typeface="+mn-cs"/>
              </a:rPr>
              <a:t>Pesquisa energética (</a:t>
            </a:r>
            <a:r>
              <a:rPr kumimoji="0" lang="pt-BR" sz="1800" b="1" i="0" u="none" strike="noStrike" kern="1200" cap="none" spc="0" normalizeH="0" baseline="0" noProof="0" dirty="0" err="1">
                <a:ln>
                  <a:noFill/>
                </a:ln>
                <a:solidFill>
                  <a:prstClr val="black"/>
                </a:solidFill>
                <a:effectLst/>
                <a:uLnTx/>
                <a:uFillTx/>
                <a:latin typeface="Calibri"/>
                <a:cs typeface="+mn-cs"/>
              </a:rPr>
              <a:t>energy</a:t>
            </a:r>
            <a:r>
              <a:rPr kumimoji="0" lang="pt-BR" sz="1800" b="1" i="0" u="none" strike="noStrike" kern="1200" cap="none" spc="0" normalizeH="0" baseline="0" noProof="0" dirty="0">
                <a:ln>
                  <a:noFill/>
                </a:ln>
                <a:solidFill>
                  <a:prstClr val="black"/>
                </a:solidFill>
                <a:effectLst/>
                <a:uLnTx/>
                <a:uFillTx/>
                <a:latin typeface="Calibri"/>
                <a:cs typeface="+mn-cs"/>
              </a:rPr>
              <a:t> </a:t>
            </a:r>
            <a:r>
              <a:rPr kumimoji="0" lang="pt-BR" sz="1800" b="1" i="0" u="none" strike="noStrike" kern="1200" cap="none" spc="0" normalizeH="0" baseline="0" noProof="0" dirty="0" err="1">
                <a:ln>
                  <a:noFill/>
                </a:ln>
                <a:solidFill>
                  <a:prstClr val="black"/>
                </a:solidFill>
                <a:effectLst/>
                <a:uLnTx/>
                <a:uFillTx/>
                <a:latin typeface="Calibri"/>
                <a:cs typeface="+mn-cs"/>
              </a:rPr>
              <a:t>research</a:t>
            </a:r>
            <a:r>
              <a:rPr kumimoji="0" lang="pt-BR" sz="1800" b="1" i="0" u="none" strike="noStrike" kern="1200" cap="none" spc="0" normalizeH="0" baseline="0" noProof="0" dirty="0">
                <a:ln>
                  <a:noFill/>
                </a:ln>
                <a:solidFill>
                  <a:prstClr val="black"/>
                </a:solidFill>
                <a:effectLst/>
                <a:uLnTx/>
                <a:uFillTx/>
                <a:latin typeface="Calibri"/>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1" i="0" u="none" strike="noStrike" kern="1200" cap="none" spc="0" normalizeH="0" baseline="0" noProof="0" dirty="0">
              <a:ln>
                <a:noFill/>
              </a:ln>
              <a:solidFill>
                <a:prstClr val="black"/>
              </a:solidFill>
              <a:effectLst/>
              <a:uLnTx/>
              <a:uFillTx/>
              <a:latin typeface="Calibri"/>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a:cs typeface="+mn-cs"/>
              </a:rPr>
              <a:t>O aumento da potência computacional tornará possível a programação de modelos muito mais detalhados de tecnologias, como turbinas eólicas, células solares e baterias. Esses programas podem fornecer as informações necessárias para construir baterias de longa distância. fontes de energia limpa mais eficientes. </a:t>
            </a:r>
          </a:p>
        </p:txBody>
      </p:sp>
    </p:spTree>
    <p:extLst>
      <p:ext uri="{BB962C8B-B14F-4D97-AF65-F5344CB8AC3E}">
        <p14:creationId xmlns:p14="http://schemas.microsoft.com/office/powerpoint/2010/main" val="2091501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descr="Estação de metrô&#10;&#10;Descrição gerada automaticamente com confiança baixa">
            <a:extLst>
              <a:ext uri="{FF2B5EF4-FFF2-40B4-BE49-F238E27FC236}">
                <a16:creationId xmlns:a16="http://schemas.microsoft.com/office/drawing/2014/main" id="{D38EA10E-8FCE-47AF-92C0-47D8DB7CF6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6447"/>
            <a:ext cx="12192000" cy="8075748"/>
          </a:xfrm>
          <a:prstGeom prst="rect">
            <a:avLst/>
          </a:prstGeom>
          <a:effectLst>
            <a:softEdge rad="0"/>
          </a:effectLst>
        </p:spPr>
      </p:pic>
      <p:sp>
        <p:nvSpPr>
          <p:cNvPr id="4" name="CaixaDeTexto 3">
            <a:extLst>
              <a:ext uri="{FF2B5EF4-FFF2-40B4-BE49-F238E27FC236}">
                <a16:creationId xmlns:a16="http://schemas.microsoft.com/office/drawing/2014/main" id="{FFD5F7F9-B17D-4235-A8E7-E05A5D9C8C88}"/>
              </a:ext>
            </a:extLst>
          </p:cNvPr>
          <p:cNvSpPr txBox="1"/>
          <p:nvPr/>
        </p:nvSpPr>
        <p:spPr>
          <a:xfrm>
            <a:off x="435139" y="137497"/>
            <a:ext cx="7135242" cy="4328017"/>
          </a:xfrm>
          <a:prstGeom prst="rect">
            <a:avLst/>
          </a:prstGeom>
          <a:solidFill>
            <a:schemeClr val="bg1">
              <a:lumMod val="95000"/>
            </a:schemeClr>
          </a:solidFill>
        </p:spPr>
        <p:txBody>
          <a:bodyPr wrap="square" lIns="360000" tIns="360000" rIns="360000" bIns="36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Calibri"/>
                <a:cs typeface="+mn-cs"/>
              </a:rPr>
              <a:t>Análise de dados (data </a:t>
            </a:r>
            <a:r>
              <a:rPr kumimoji="0" lang="pt-BR" sz="1800" b="1" i="0" u="none" strike="noStrike" kern="1200" cap="none" spc="0" normalizeH="0" baseline="0" noProof="0" dirty="0" err="1">
                <a:ln>
                  <a:noFill/>
                </a:ln>
                <a:solidFill>
                  <a:prstClr val="black"/>
                </a:solidFill>
                <a:effectLst/>
                <a:uLnTx/>
                <a:uFillTx/>
                <a:latin typeface="Calibri"/>
                <a:cs typeface="+mn-cs"/>
              </a:rPr>
              <a:t>analysis</a:t>
            </a:r>
            <a:r>
              <a:rPr kumimoji="0" lang="pt-BR" sz="1800" b="1" i="0" u="none" strike="noStrike" kern="1200" cap="none" spc="0" normalizeH="0" baseline="0" noProof="0" dirty="0">
                <a:ln>
                  <a:noFill/>
                </a:ln>
                <a:solidFill>
                  <a:prstClr val="black"/>
                </a:solidFill>
                <a:effectLst/>
                <a:uLnTx/>
                <a:uFillTx/>
                <a:latin typeface="Calibri"/>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1" i="0" u="none" strike="noStrike" kern="1200" cap="none" spc="0" normalizeH="0" baseline="0" noProof="0" dirty="0">
              <a:ln>
                <a:noFill/>
              </a:ln>
              <a:solidFill>
                <a:prstClr val="black"/>
              </a:solidFill>
              <a:effectLst/>
              <a:uLnTx/>
              <a:uFillTx/>
              <a:latin typeface="Calibri"/>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a:cs typeface="+mn-cs"/>
              </a:rPr>
              <a:t>Geramos uma enorme quantidade de dados. Por algumas estimativas, a quantidade de dados armazenados no mundo dobra a cada dois anos, mas a vasta maioria é em grande parte inútil, a menos que seja analisada.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a:cs typeface="+mn-cs"/>
              </a:rPr>
              <a:t>Como exemplo, conhecer a sequência de nucleotídeos no DNA humano é, por si só, de pouca utilidade. Compreensão como esta sequência afeta o desenvolvimento e como pode causar doenças requer análise extensiva. Além da genômica, grandes quantidades de dados são geradas por colisores de partículas, como o Grande Colisor de </a:t>
            </a:r>
            <a:r>
              <a:rPr kumimoji="0" lang="pt-BR" sz="1800" b="0" i="0" u="none" strike="noStrike" kern="1200" cap="none" spc="0" normalizeH="0" baseline="0" noProof="0" dirty="0" err="1">
                <a:ln>
                  <a:noFill/>
                </a:ln>
                <a:solidFill>
                  <a:prstClr val="black"/>
                </a:solidFill>
                <a:effectLst/>
                <a:uLnTx/>
                <a:uFillTx/>
                <a:latin typeface="Calibri"/>
                <a:cs typeface="+mn-cs"/>
              </a:rPr>
              <a:t>Hadron</a:t>
            </a:r>
            <a:r>
              <a:rPr kumimoji="0" lang="pt-BR" sz="1800" b="0" i="0" u="none" strike="noStrike" kern="1200" cap="none" spc="0" normalizeH="0" baseline="0" noProof="0" dirty="0">
                <a:ln>
                  <a:noFill/>
                </a:ln>
                <a:solidFill>
                  <a:prstClr val="black"/>
                </a:solidFill>
                <a:effectLst/>
                <a:uLnTx/>
                <a:uFillTx/>
                <a:latin typeface="Calibri"/>
                <a:cs typeface="+mn-cs"/>
              </a:rPr>
              <a:t> no CERN, imagens médicas, pesquisa astronômica, e motores de busca na Web - para citar alguns.</a:t>
            </a:r>
          </a:p>
        </p:txBody>
      </p:sp>
      <p:pic>
        <p:nvPicPr>
          <p:cNvPr id="2" name="Imagem 1">
            <a:extLst>
              <a:ext uri="{FF2B5EF4-FFF2-40B4-BE49-F238E27FC236}">
                <a16:creationId xmlns:a16="http://schemas.microsoft.com/office/drawing/2014/main" id="{252809E3-A63A-470C-BE9F-6813F16A0B12}"/>
              </a:ext>
            </a:extLst>
          </p:cNvPr>
          <p:cNvPicPr>
            <a:picLocks noChangeAspect="1"/>
          </p:cNvPicPr>
          <p:nvPr/>
        </p:nvPicPr>
        <p:blipFill>
          <a:blip r:embed="rId3"/>
          <a:stretch>
            <a:fillRect/>
          </a:stretch>
        </p:blipFill>
        <p:spPr>
          <a:xfrm>
            <a:off x="1401414" y="4879458"/>
            <a:ext cx="4694586" cy="2461168"/>
          </a:xfrm>
          <a:prstGeom prst="rect">
            <a:avLst/>
          </a:prstGeom>
          <a:ln w="25400">
            <a:solidFill>
              <a:schemeClr val="accent1">
                <a:shade val="50000"/>
              </a:schemeClr>
            </a:solidFill>
          </a:ln>
        </p:spPr>
      </p:pic>
      <p:pic>
        <p:nvPicPr>
          <p:cNvPr id="3" name="Imagem 2">
            <a:extLst>
              <a:ext uri="{FF2B5EF4-FFF2-40B4-BE49-F238E27FC236}">
                <a16:creationId xmlns:a16="http://schemas.microsoft.com/office/drawing/2014/main" id="{CF3C413C-81A5-43AD-A915-8974244559B8}"/>
              </a:ext>
            </a:extLst>
          </p:cNvPr>
          <p:cNvPicPr>
            <a:picLocks noChangeAspect="1"/>
          </p:cNvPicPr>
          <p:nvPr/>
        </p:nvPicPr>
        <p:blipFill>
          <a:blip r:embed="rId4"/>
          <a:stretch>
            <a:fillRect/>
          </a:stretch>
        </p:blipFill>
        <p:spPr>
          <a:xfrm>
            <a:off x="6873512" y="4667692"/>
            <a:ext cx="5318487" cy="3106547"/>
          </a:xfrm>
          <a:prstGeom prst="rect">
            <a:avLst/>
          </a:prstGeom>
          <a:ln w="25400">
            <a:solidFill>
              <a:schemeClr val="accent1">
                <a:shade val="50000"/>
              </a:schemeClr>
            </a:solidFill>
          </a:ln>
        </p:spPr>
      </p:pic>
      <p:pic>
        <p:nvPicPr>
          <p:cNvPr id="6" name="Imagem 5">
            <a:extLst>
              <a:ext uri="{FF2B5EF4-FFF2-40B4-BE49-F238E27FC236}">
                <a16:creationId xmlns:a16="http://schemas.microsoft.com/office/drawing/2014/main" id="{F2C730A6-641B-4F16-9CCF-1D61AEBB6B8C}"/>
              </a:ext>
            </a:extLst>
          </p:cNvPr>
          <p:cNvPicPr>
            <a:picLocks noChangeAspect="1"/>
          </p:cNvPicPr>
          <p:nvPr/>
        </p:nvPicPr>
        <p:blipFill>
          <a:blip r:embed="rId5"/>
          <a:stretch>
            <a:fillRect/>
          </a:stretch>
        </p:blipFill>
        <p:spPr>
          <a:xfrm>
            <a:off x="8510964" y="-178004"/>
            <a:ext cx="2740452" cy="3591245"/>
          </a:xfrm>
          <a:prstGeom prst="rect">
            <a:avLst/>
          </a:prstGeom>
          <a:ln w="25400">
            <a:solidFill>
              <a:schemeClr val="accent1">
                <a:shade val="50000"/>
              </a:schemeClr>
            </a:solidFill>
          </a:ln>
        </p:spPr>
      </p:pic>
    </p:spTree>
    <p:extLst>
      <p:ext uri="{BB962C8B-B14F-4D97-AF65-F5344CB8AC3E}">
        <p14:creationId xmlns:p14="http://schemas.microsoft.com/office/powerpoint/2010/main" val="991263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Uma imagem contendo Linha do tempo&#10;&#10;Descrição gerada automaticamente">
            <a:extLst>
              <a:ext uri="{FF2B5EF4-FFF2-40B4-BE49-F238E27FC236}">
                <a16:creationId xmlns:a16="http://schemas.microsoft.com/office/drawing/2014/main" id="{8B8521C2-950A-4C1A-B8F3-6B277AF02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958" y="-454099"/>
            <a:ext cx="12328806" cy="7705504"/>
          </a:xfrm>
          <a:prstGeom prst="rect">
            <a:avLst/>
          </a:prstGeom>
        </p:spPr>
      </p:pic>
      <p:sp>
        <p:nvSpPr>
          <p:cNvPr id="4" name="CaixaDeTexto 3">
            <a:extLst>
              <a:ext uri="{FF2B5EF4-FFF2-40B4-BE49-F238E27FC236}">
                <a16:creationId xmlns:a16="http://schemas.microsoft.com/office/drawing/2014/main" id="{FFD5F7F9-B17D-4235-A8E7-E05A5D9C8C88}"/>
              </a:ext>
            </a:extLst>
          </p:cNvPr>
          <p:cNvSpPr txBox="1"/>
          <p:nvPr/>
        </p:nvSpPr>
        <p:spPr>
          <a:xfrm>
            <a:off x="1001898" y="445842"/>
            <a:ext cx="10091094" cy="5405235"/>
          </a:xfrm>
          <a:prstGeom prst="rect">
            <a:avLst/>
          </a:prstGeom>
          <a:solidFill>
            <a:schemeClr val="bg1">
              <a:lumMod val="95000"/>
            </a:schemeClr>
          </a:solidFill>
        </p:spPr>
        <p:txBody>
          <a:bodyPr wrap="square" lIns="360000" tIns="360000" rIns="360000" bIns="36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black"/>
                </a:solidFill>
                <a:effectLst/>
                <a:uLnTx/>
                <a:uFillTx/>
                <a:latin typeface="Calibri"/>
                <a:cs typeface="+mn-cs"/>
              </a:rPr>
              <a:t>Por que estamos construindo sistemas paralelos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1" i="0" u="none" strike="noStrike" kern="1200" cap="none" spc="0" normalizeH="0" baseline="0" noProof="0" dirty="0">
              <a:ln>
                <a:noFill/>
              </a:ln>
              <a:solidFill>
                <a:prstClr val="black"/>
              </a:solidFill>
              <a:effectLst/>
              <a:uLnTx/>
              <a:uFillTx/>
              <a:latin typeface="Calibri"/>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2000" b="0" i="0" u="none" strike="noStrike" kern="1200" cap="none" spc="0" normalizeH="0" baseline="0" noProof="0" dirty="0">
                <a:ln>
                  <a:noFill/>
                </a:ln>
                <a:solidFill>
                  <a:prstClr val="black"/>
                </a:solidFill>
                <a:effectLst/>
                <a:uLnTx/>
                <a:uFillTx/>
                <a:latin typeface="Calibri"/>
                <a:cs typeface="+mn-cs"/>
              </a:rPr>
              <a:t>Grande parte do tremendo aumento no desempenho de um único processador tem sido impulsionado pela densidade cada vez maior de transistores – as chaves eletrônicas dos integrados circuitos. À medida que o tamanho dos transistores diminui, sua velocidade pode ser aumentada, e a velocidade geral do circuito integrado também pode ser aumentada.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pt-BR" sz="2000" b="0" i="0" u="none" strike="noStrike" kern="1200" cap="none" spc="0" normalizeH="0" baseline="0" noProof="0" dirty="0">
              <a:ln>
                <a:noFill/>
              </a:ln>
              <a:solidFill>
                <a:prstClr val="black"/>
              </a:solidFill>
              <a:effectLst/>
              <a:uLnTx/>
              <a:uFillTx/>
              <a:latin typeface="Calibri"/>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2000" b="0" i="0" u="none" strike="noStrike" kern="1200" cap="none" spc="0" normalizeH="0" baseline="0" noProof="0" dirty="0">
                <a:ln>
                  <a:noFill/>
                </a:ln>
                <a:solidFill>
                  <a:prstClr val="black"/>
                </a:solidFill>
                <a:effectLst/>
                <a:uLnTx/>
                <a:uFillTx/>
                <a:latin typeface="Calibri"/>
                <a:cs typeface="+mn-cs"/>
              </a:rPr>
              <a:t>Entretanto, como a velocidade de transistores aumenta, seu consumo de energia também aumenta.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pt-BR" sz="2000" b="0" i="0" u="none" strike="noStrike" kern="1200" cap="none" spc="0" normalizeH="0" baseline="0" noProof="0" dirty="0">
              <a:ln>
                <a:noFill/>
              </a:ln>
              <a:solidFill>
                <a:prstClr val="black"/>
              </a:solidFill>
              <a:effectLst/>
              <a:uLnTx/>
              <a:uFillTx/>
              <a:latin typeface="Calibri"/>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2000" b="0" i="0" u="none" strike="noStrike" kern="1200" cap="none" spc="0" normalizeH="0" baseline="0" noProof="0" dirty="0">
                <a:ln>
                  <a:noFill/>
                </a:ln>
                <a:solidFill>
                  <a:prstClr val="black"/>
                </a:solidFill>
                <a:effectLst/>
                <a:uLnTx/>
                <a:uFillTx/>
                <a:latin typeface="Calibri"/>
                <a:cs typeface="+mn-cs"/>
              </a:rPr>
              <a:t>A maior parte desta energia é dissipado como calor, e quando um circuito integrado fica muito quente, ele se torna pouco confiável. Na primeira década do século XXI, os circuitos integrados resfriados a ar alcançaram os limites de sua capacidade de dissipar calor.</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a:cs typeface="+mn-cs"/>
              </a:rPr>
              <a:t>.</a:t>
            </a:r>
          </a:p>
        </p:txBody>
      </p:sp>
    </p:spTree>
    <p:extLst>
      <p:ext uri="{BB962C8B-B14F-4D97-AF65-F5344CB8AC3E}">
        <p14:creationId xmlns:p14="http://schemas.microsoft.com/office/powerpoint/2010/main" val="2482813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Uma imagem contendo Linha do tempo&#10;&#10;Descrição gerada automaticamente">
            <a:extLst>
              <a:ext uri="{FF2B5EF4-FFF2-40B4-BE49-F238E27FC236}">
                <a16:creationId xmlns:a16="http://schemas.microsoft.com/office/drawing/2014/main" id="{8B8521C2-950A-4C1A-B8F3-6B277AF02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814" y="-1"/>
            <a:ext cx="12430525" cy="8144541"/>
          </a:xfrm>
          <a:prstGeom prst="rect">
            <a:avLst/>
          </a:prstGeom>
        </p:spPr>
      </p:pic>
      <p:pic>
        <p:nvPicPr>
          <p:cNvPr id="5" name="Imagem 4" descr="Diagrama&#10;&#10;Descrição gerada automaticamente">
            <a:extLst>
              <a:ext uri="{FF2B5EF4-FFF2-40B4-BE49-F238E27FC236}">
                <a16:creationId xmlns:a16="http://schemas.microsoft.com/office/drawing/2014/main" id="{4BB9B7A8-08D8-4A49-8F30-3C03619DE1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5294" y="4330118"/>
            <a:ext cx="7286846" cy="3415709"/>
          </a:xfrm>
          <a:prstGeom prst="rect">
            <a:avLst/>
          </a:prstGeom>
        </p:spPr>
      </p:pic>
      <p:sp>
        <p:nvSpPr>
          <p:cNvPr id="4" name="CaixaDeTexto 3">
            <a:extLst>
              <a:ext uri="{FF2B5EF4-FFF2-40B4-BE49-F238E27FC236}">
                <a16:creationId xmlns:a16="http://schemas.microsoft.com/office/drawing/2014/main" id="{FFD5F7F9-B17D-4235-A8E7-E05A5D9C8C88}"/>
              </a:ext>
            </a:extLst>
          </p:cNvPr>
          <p:cNvSpPr txBox="1"/>
          <p:nvPr/>
        </p:nvSpPr>
        <p:spPr>
          <a:xfrm>
            <a:off x="147616" y="434385"/>
            <a:ext cx="11603664" cy="3497020"/>
          </a:xfrm>
          <a:prstGeom prst="rect">
            <a:avLst/>
          </a:prstGeom>
          <a:solidFill>
            <a:schemeClr val="bg1">
              <a:lumMod val="95000"/>
            </a:schemeClr>
          </a:solidFill>
        </p:spPr>
        <p:txBody>
          <a:bodyPr wrap="square" lIns="360000" tIns="360000" rIns="360000" bIns="360000"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a:cs typeface="+mn-cs"/>
              </a:rPr>
              <a:t>Como, então, podemos explorar o aumento contínuo da densidade dos transistores?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a:cs typeface="+mn-cs"/>
              </a:rPr>
              <a:t>A resposta é o paralelismo.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a:cs typeface="+mn-cs"/>
              </a:rPr>
              <a:t>Em vez de construir cada vez mais rápido e mais complexo processadores monolíticos, a indústria decidiu colocar múltiplos processadores em um único chip, relativamente simples e completos . Tais circuitos integrados são chamados de processadores de múltiplos núcleos (cores), e núcleo se tornou sinônimo de unidade central de processamento, ou CPU.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a:cs typeface="+mn-cs"/>
              </a:rPr>
              <a:t>Em esta configuração um processador convencional com uma CPU é muitas vezes chamado de um único núcleo sistema.. </a:t>
            </a:r>
          </a:p>
        </p:txBody>
      </p:sp>
    </p:spTree>
    <p:extLst>
      <p:ext uri="{BB962C8B-B14F-4D97-AF65-F5344CB8AC3E}">
        <p14:creationId xmlns:p14="http://schemas.microsoft.com/office/powerpoint/2010/main" val="526762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Uma imagem contendo Linha do tempo&#10;&#10;Descrição gerada automaticamente">
            <a:extLst>
              <a:ext uri="{FF2B5EF4-FFF2-40B4-BE49-F238E27FC236}">
                <a16:creationId xmlns:a16="http://schemas.microsoft.com/office/drawing/2014/main" id="{8B8521C2-950A-4C1A-B8F3-6B277AF02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814" y="-1"/>
            <a:ext cx="12430525" cy="8144541"/>
          </a:xfrm>
          <a:prstGeom prst="rect">
            <a:avLst/>
          </a:prstGeom>
        </p:spPr>
      </p:pic>
      <p:pic>
        <p:nvPicPr>
          <p:cNvPr id="5" name="Imagem 4" descr="Diagrama&#10;&#10;Descrição gerada automaticamente">
            <a:extLst>
              <a:ext uri="{FF2B5EF4-FFF2-40B4-BE49-F238E27FC236}">
                <a16:creationId xmlns:a16="http://schemas.microsoft.com/office/drawing/2014/main" id="{4BB9B7A8-08D8-4A49-8F30-3C03619DE1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16" y="434385"/>
            <a:ext cx="3867435" cy="1812860"/>
          </a:xfrm>
          <a:prstGeom prst="rect">
            <a:avLst/>
          </a:prstGeom>
        </p:spPr>
      </p:pic>
      <p:sp>
        <p:nvSpPr>
          <p:cNvPr id="4" name="CaixaDeTexto 3">
            <a:extLst>
              <a:ext uri="{FF2B5EF4-FFF2-40B4-BE49-F238E27FC236}">
                <a16:creationId xmlns:a16="http://schemas.microsoft.com/office/drawing/2014/main" id="{FFD5F7F9-B17D-4235-A8E7-E05A5D9C8C88}"/>
              </a:ext>
            </a:extLst>
          </p:cNvPr>
          <p:cNvSpPr txBox="1"/>
          <p:nvPr/>
        </p:nvSpPr>
        <p:spPr>
          <a:xfrm>
            <a:off x="147616" y="2926595"/>
            <a:ext cx="11603664" cy="3497020"/>
          </a:xfrm>
          <a:prstGeom prst="rect">
            <a:avLst/>
          </a:prstGeom>
          <a:solidFill>
            <a:schemeClr val="bg1">
              <a:lumMod val="95000"/>
            </a:schemeClr>
          </a:solidFill>
        </p:spPr>
        <p:txBody>
          <a:bodyPr wrap="square" lIns="360000" tIns="360000" rIns="360000" bIns="360000"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a:cs typeface="+mn-cs"/>
              </a:rPr>
              <a:t>A maioria dos programas que foram escritos para sistemas convencionais, de núcleo único, não podem explorar a presença de vários núcleos. Podemos executar múltiplas instâncias de um programa em um sistema com vários núcleos, mas isso muitas vezes não ajuda muito.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a:cs typeface="+mn-cs"/>
              </a:rPr>
              <a:t>Por exemplo, ser capaz de executar múltiplas instâncias de nosso programa de jogo favorito não é realmente o que queremos - nós queremos o programa para ser executado mais rapidamente com gráficos mais realistas.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a:cs typeface="+mn-cs"/>
              </a:rPr>
              <a:t>Para fazer isso, precisamos ou reescrever nossos programas em série para que sejam paralelos, de modo que possam fazer uso de múltiplos núcleos, ou escrever programas de tradução, ou seja, programas que automaticamente converter programas em série em programas paralelos. </a:t>
            </a:r>
          </a:p>
        </p:txBody>
      </p:sp>
    </p:spTree>
    <p:extLst>
      <p:ext uri="{BB962C8B-B14F-4D97-AF65-F5344CB8AC3E}">
        <p14:creationId xmlns:p14="http://schemas.microsoft.com/office/powerpoint/2010/main" val="42211193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Uma imagem contendo Linha do tempo&#10;&#10;Descrição gerada automaticamente">
            <a:extLst>
              <a:ext uri="{FF2B5EF4-FFF2-40B4-BE49-F238E27FC236}">
                <a16:creationId xmlns:a16="http://schemas.microsoft.com/office/drawing/2014/main" id="{8B8521C2-950A-4C1A-B8F3-6B277AF02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958" y="-454099"/>
            <a:ext cx="12328806" cy="7705504"/>
          </a:xfrm>
          <a:prstGeom prst="rect">
            <a:avLst/>
          </a:prstGeom>
        </p:spPr>
      </p:pic>
      <p:sp>
        <p:nvSpPr>
          <p:cNvPr id="4" name="CaixaDeTexto 3">
            <a:extLst>
              <a:ext uri="{FF2B5EF4-FFF2-40B4-BE49-F238E27FC236}">
                <a16:creationId xmlns:a16="http://schemas.microsoft.com/office/drawing/2014/main" id="{FFD5F7F9-B17D-4235-A8E7-E05A5D9C8C88}"/>
              </a:ext>
            </a:extLst>
          </p:cNvPr>
          <p:cNvSpPr txBox="1"/>
          <p:nvPr/>
        </p:nvSpPr>
        <p:spPr>
          <a:xfrm>
            <a:off x="1001898" y="445842"/>
            <a:ext cx="10091094" cy="5436013"/>
          </a:xfrm>
          <a:prstGeom prst="rect">
            <a:avLst/>
          </a:prstGeom>
          <a:solidFill>
            <a:schemeClr val="bg1">
              <a:lumMod val="95000"/>
            </a:schemeClr>
          </a:solidFill>
        </p:spPr>
        <p:txBody>
          <a:bodyPr wrap="square" lIns="360000" tIns="360000" rIns="360000" bIns="36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black"/>
                </a:solidFill>
                <a:effectLst/>
                <a:uLnTx/>
                <a:uFillTx/>
                <a:latin typeface="Calibri"/>
                <a:cs typeface="+mn-cs"/>
              </a:rPr>
              <a:t>Por que precisamos escrever programas paralelos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1" i="0" u="none" strike="noStrike" kern="1200" cap="none" spc="0" normalizeH="0" baseline="0" noProof="0" dirty="0">
              <a:ln>
                <a:noFill/>
              </a:ln>
              <a:solidFill>
                <a:prstClr val="black"/>
              </a:solidFill>
              <a:effectLst/>
              <a:uLnTx/>
              <a:uFillTx/>
              <a:latin typeface="Calibri"/>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2000" b="0" i="0" u="none" strike="noStrike" kern="1200" cap="none" spc="0" normalizeH="0" baseline="0" noProof="0" dirty="0">
                <a:ln>
                  <a:noFill/>
                </a:ln>
                <a:solidFill>
                  <a:prstClr val="black"/>
                </a:solidFill>
                <a:effectLst/>
                <a:uLnTx/>
                <a:uFillTx/>
                <a:latin typeface="Calibri"/>
                <a:cs typeface="+mn-cs"/>
              </a:rPr>
              <a:t>A má notícia é que os pesquisadores têm tido muito pouco sucesso em escrever programas que convertem programas em série em linguagens tais como C e C++ para programas paralelos.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pt-BR" sz="2000" b="0" i="0" u="none" strike="noStrike" kern="1200" cap="none" spc="0" normalizeH="0" baseline="0" noProof="0" dirty="0">
              <a:ln>
                <a:noFill/>
              </a:ln>
              <a:solidFill>
                <a:prstClr val="black"/>
              </a:solidFill>
              <a:effectLst/>
              <a:uLnTx/>
              <a:uFillTx/>
              <a:latin typeface="Calibri"/>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2000" b="0" i="0" u="none" strike="noStrike" kern="1200" cap="none" spc="0" normalizeH="0" baseline="0" noProof="0" dirty="0">
                <a:ln>
                  <a:noFill/>
                </a:ln>
                <a:solidFill>
                  <a:prstClr val="black"/>
                </a:solidFill>
                <a:effectLst/>
                <a:uLnTx/>
                <a:uFillTx/>
                <a:latin typeface="Calibri"/>
                <a:cs typeface="+mn-cs"/>
              </a:rPr>
              <a:t>Isto não é uma surpresa terrível. Enquanto podemos escrever programas que reconhecem programas comuns em programas em série, e traduzir automaticamente essas construções em construções paralelas eficientes, a sequência de construções paralelas pode ser terrivelmente ineficiente.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pt-BR" sz="2000" b="0" i="0" u="none" strike="noStrike" kern="1200" cap="none" spc="0" normalizeH="0" baseline="0" noProof="0" dirty="0">
              <a:ln>
                <a:noFill/>
              </a:ln>
              <a:solidFill>
                <a:prstClr val="black"/>
              </a:solidFill>
              <a:effectLst/>
              <a:uLnTx/>
              <a:uFillTx/>
              <a:latin typeface="Calibri"/>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2000" b="0" i="0" u="none" strike="noStrike" kern="1200" cap="none" spc="0" normalizeH="0" baseline="0" noProof="0" dirty="0">
                <a:ln>
                  <a:noFill/>
                </a:ln>
                <a:solidFill>
                  <a:prstClr val="black"/>
                </a:solidFill>
                <a:effectLst/>
                <a:uLnTx/>
                <a:uFillTx/>
                <a:latin typeface="Calibri"/>
                <a:cs typeface="+mn-cs"/>
              </a:rPr>
              <a:t>Por exemplo, podemos ver a multiplicação de duas matrizes como uma série de multiplicações de células, mas paralelizar uma multiplicação matricial como uma sequência de multiplicações paralelas provavelmente seja muito lento em muitos sistemas</a:t>
            </a:r>
            <a:r>
              <a:rPr kumimoji="0" lang="pt-BR" sz="1800" b="0" i="0" u="none" strike="noStrike" kern="1200" cap="none" spc="0" normalizeH="0" baseline="0" noProof="0" dirty="0">
                <a:ln>
                  <a:noFill/>
                </a:ln>
                <a:solidFill>
                  <a:prstClr val="black"/>
                </a:solidFill>
                <a:effectLst/>
                <a:uLnTx/>
                <a:uFillTx/>
                <a:latin typeface="Calibri"/>
                <a:cs typeface="+mn-cs"/>
              </a:rPr>
              <a:t>.</a:t>
            </a:r>
          </a:p>
        </p:txBody>
      </p:sp>
    </p:spTree>
    <p:extLst>
      <p:ext uri="{BB962C8B-B14F-4D97-AF65-F5344CB8AC3E}">
        <p14:creationId xmlns:p14="http://schemas.microsoft.com/office/powerpoint/2010/main" val="354773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Uma imagem contendo Linha do tempo&#10;&#10;Descrição gerada automaticamente">
            <a:extLst>
              <a:ext uri="{FF2B5EF4-FFF2-40B4-BE49-F238E27FC236}">
                <a16:creationId xmlns:a16="http://schemas.microsoft.com/office/drawing/2014/main" id="{8B8521C2-950A-4C1A-B8F3-6B277AF02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958" y="-454099"/>
            <a:ext cx="12328806" cy="7705504"/>
          </a:xfrm>
          <a:prstGeom prst="rect">
            <a:avLst/>
          </a:prstGeom>
        </p:spPr>
      </p:pic>
      <p:sp>
        <p:nvSpPr>
          <p:cNvPr id="4" name="CaixaDeTexto 3">
            <a:extLst>
              <a:ext uri="{FF2B5EF4-FFF2-40B4-BE49-F238E27FC236}">
                <a16:creationId xmlns:a16="http://schemas.microsoft.com/office/drawing/2014/main" id="{FFD5F7F9-B17D-4235-A8E7-E05A5D9C8C88}"/>
              </a:ext>
            </a:extLst>
          </p:cNvPr>
          <p:cNvSpPr txBox="1"/>
          <p:nvPr/>
        </p:nvSpPr>
        <p:spPr>
          <a:xfrm>
            <a:off x="1001898" y="445842"/>
            <a:ext cx="10091094" cy="5743789"/>
          </a:xfrm>
          <a:prstGeom prst="rect">
            <a:avLst/>
          </a:prstGeom>
          <a:solidFill>
            <a:schemeClr val="bg1">
              <a:lumMod val="95000"/>
            </a:schemeClr>
          </a:solidFill>
        </p:spPr>
        <p:txBody>
          <a:bodyPr wrap="square" lIns="360000" tIns="360000" rIns="360000" bIns="36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black"/>
                </a:solidFill>
                <a:effectLst/>
                <a:uLnTx/>
                <a:uFillTx/>
                <a:latin typeface="Calibri"/>
                <a:cs typeface="+mn-cs"/>
              </a:rPr>
              <a:t>Concorrente, paralelo, distribuído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1" i="0" u="none" strike="noStrike" kern="1200" cap="none" spc="0" normalizeH="0" baseline="0" noProof="0" dirty="0">
              <a:ln>
                <a:noFill/>
              </a:ln>
              <a:solidFill>
                <a:prstClr val="black"/>
              </a:solidFill>
              <a:effectLst/>
              <a:uLnTx/>
              <a:uFillTx/>
              <a:latin typeface="Calibri"/>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2000" b="0" i="0" u="none" strike="noStrike" kern="1200" cap="none" spc="0" normalizeH="0" baseline="0" noProof="0" dirty="0">
                <a:ln>
                  <a:noFill/>
                </a:ln>
                <a:solidFill>
                  <a:prstClr val="black"/>
                </a:solidFill>
                <a:effectLst/>
                <a:uLnTx/>
                <a:uFillTx/>
                <a:latin typeface="Calibri"/>
                <a:cs typeface="+mn-cs"/>
              </a:rPr>
              <a:t>Se você olhar para livros sobre computação paralela ou se pesquisar na Web para informações sobre computação paralela, é provável que você também passe pelos termos computação concorrente e computação distribuída. Embora não haja um consenso  completo sobre </a:t>
            </a:r>
            <a:r>
              <a:rPr kumimoji="0" lang="pt-BR" sz="2000" b="0" i="0" u="none" strike="noStrike" kern="1200" cap="none" spc="0" normalizeH="0" baseline="0" noProof="0" dirty="0" err="1">
                <a:ln>
                  <a:noFill/>
                </a:ln>
                <a:solidFill>
                  <a:prstClr val="black"/>
                </a:solidFill>
                <a:effectLst/>
                <a:uLnTx/>
                <a:uFillTx/>
                <a:latin typeface="Calibri"/>
                <a:cs typeface="+mn-cs"/>
              </a:rPr>
              <a:t>sobre</a:t>
            </a:r>
            <a:r>
              <a:rPr kumimoji="0" lang="pt-BR" sz="2000" b="0" i="0" u="none" strike="noStrike" kern="1200" cap="none" spc="0" normalizeH="0" baseline="0" noProof="0" dirty="0">
                <a:ln>
                  <a:noFill/>
                </a:ln>
                <a:solidFill>
                  <a:prstClr val="black"/>
                </a:solidFill>
                <a:effectLst/>
                <a:uLnTx/>
                <a:uFillTx/>
                <a:latin typeface="Calibri"/>
                <a:cs typeface="+mn-cs"/>
              </a:rPr>
              <a:t> a distinção entre os termos paralelos, distribuídos e concorrentes, muitos autores fazem as seguintes distinções: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pt-BR" sz="2000" b="0" i="0" u="none" strike="noStrike" kern="1200" cap="none" spc="0" normalizeH="0" baseline="0" noProof="0" dirty="0">
              <a:ln>
                <a:noFill/>
              </a:ln>
              <a:solidFill>
                <a:prstClr val="black"/>
              </a:solidFill>
              <a:effectLst/>
              <a:uLnTx/>
              <a:uFillTx/>
              <a:latin typeface="Calibri"/>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2000" b="0" i="0" u="none" strike="noStrike" kern="1200" cap="none" spc="0" normalizeH="0" baseline="0" noProof="0" dirty="0">
                <a:ln>
                  <a:noFill/>
                </a:ln>
                <a:solidFill>
                  <a:prstClr val="black"/>
                </a:solidFill>
                <a:effectLst/>
                <a:uLnTx/>
                <a:uFillTx/>
                <a:latin typeface="Calibri"/>
                <a:cs typeface="+mn-cs"/>
              </a:rPr>
              <a:t>Na </a:t>
            </a:r>
            <a:r>
              <a:rPr kumimoji="0" lang="pt-BR" sz="2000" b="1" i="0" u="none" strike="noStrike" kern="1200" cap="none" spc="0" normalizeH="0" baseline="0" noProof="0" dirty="0">
                <a:ln>
                  <a:noFill/>
                </a:ln>
                <a:solidFill>
                  <a:prstClr val="black"/>
                </a:solidFill>
                <a:effectLst/>
                <a:uLnTx/>
                <a:uFillTx/>
                <a:latin typeface="Calibri"/>
                <a:cs typeface="+mn-cs"/>
              </a:rPr>
              <a:t>computação concorrente</a:t>
            </a:r>
            <a:r>
              <a:rPr kumimoji="0" lang="pt-BR" sz="2000" b="0" i="0" u="none" strike="noStrike" kern="1200" cap="none" spc="0" normalizeH="0" baseline="0" noProof="0" dirty="0">
                <a:ln>
                  <a:noFill/>
                </a:ln>
                <a:solidFill>
                  <a:prstClr val="black"/>
                </a:solidFill>
                <a:effectLst/>
                <a:uLnTx/>
                <a:uFillTx/>
                <a:latin typeface="Calibri"/>
                <a:cs typeface="+mn-cs"/>
              </a:rPr>
              <a:t>, várias tarefas de programas diferentes podem estar em andamento a qualquer instante.</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pt-BR" sz="2000" b="0" i="0" u="none" strike="noStrike" kern="1200" cap="none" spc="0" normalizeH="0" baseline="0" noProof="0" dirty="0">
              <a:ln>
                <a:noFill/>
              </a:ln>
              <a:solidFill>
                <a:prstClr val="black"/>
              </a:solidFill>
              <a:effectLst/>
              <a:uLnTx/>
              <a:uFillTx/>
              <a:latin typeface="Calibri"/>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2000" b="0" i="0" u="none" strike="noStrike" kern="1200" cap="none" spc="0" normalizeH="0" baseline="0" noProof="0" dirty="0">
                <a:ln>
                  <a:noFill/>
                </a:ln>
                <a:solidFill>
                  <a:prstClr val="black"/>
                </a:solidFill>
                <a:effectLst/>
                <a:uLnTx/>
                <a:uFillTx/>
                <a:latin typeface="Calibri"/>
                <a:cs typeface="+mn-cs"/>
              </a:rPr>
              <a:t>Na </a:t>
            </a:r>
            <a:r>
              <a:rPr kumimoji="0" lang="pt-BR" sz="2000" b="1" i="0" u="none" strike="noStrike" kern="1200" cap="none" spc="0" normalizeH="0" baseline="0" noProof="0" dirty="0">
                <a:ln>
                  <a:noFill/>
                </a:ln>
                <a:solidFill>
                  <a:prstClr val="black"/>
                </a:solidFill>
                <a:effectLst/>
                <a:uLnTx/>
                <a:uFillTx/>
                <a:latin typeface="Calibri"/>
                <a:cs typeface="+mn-cs"/>
              </a:rPr>
              <a:t>computação paralela</a:t>
            </a:r>
            <a:r>
              <a:rPr kumimoji="0" lang="pt-BR" sz="2000" b="0" i="0" u="none" strike="noStrike" kern="1200" cap="none" spc="0" normalizeH="0" baseline="0" noProof="0" dirty="0">
                <a:ln>
                  <a:noFill/>
                </a:ln>
                <a:solidFill>
                  <a:prstClr val="black"/>
                </a:solidFill>
                <a:effectLst/>
                <a:uLnTx/>
                <a:uFillTx/>
                <a:latin typeface="Calibri"/>
                <a:cs typeface="+mn-cs"/>
              </a:rPr>
              <a:t>, múltiplas tarefas cooperam estreitamente para resolver um problema.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pt-BR" sz="2000" b="0" i="0" u="none" strike="noStrike" kern="1200" cap="none" spc="0" normalizeH="0" baseline="0" noProof="0" dirty="0">
              <a:ln>
                <a:noFill/>
              </a:ln>
              <a:solidFill>
                <a:prstClr val="black"/>
              </a:solidFill>
              <a:effectLst/>
              <a:uLnTx/>
              <a:uFillTx/>
              <a:latin typeface="Calibri"/>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2000" b="0" i="0" u="none" strike="noStrike" kern="1200" cap="none" spc="0" normalizeH="0" baseline="0" noProof="0" dirty="0">
                <a:ln>
                  <a:noFill/>
                </a:ln>
                <a:solidFill>
                  <a:prstClr val="black"/>
                </a:solidFill>
                <a:effectLst/>
                <a:uLnTx/>
                <a:uFillTx/>
                <a:latin typeface="Calibri"/>
                <a:cs typeface="+mn-cs"/>
              </a:rPr>
              <a:t>Na </a:t>
            </a:r>
            <a:r>
              <a:rPr kumimoji="0" lang="pt-BR" sz="2000" b="1" i="0" u="none" strike="noStrike" kern="1200" cap="none" spc="0" normalizeH="0" baseline="0" noProof="0" dirty="0">
                <a:ln>
                  <a:noFill/>
                </a:ln>
                <a:solidFill>
                  <a:prstClr val="black"/>
                </a:solidFill>
                <a:effectLst/>
                <a:uLnTx/>
                <a:uFillTx/>
                <a:latin typeface="Calibri"/>
                <a:cs typeface="+mn-cs"/>
              </a:rPr>
              <a:t>computação distribuída</a:t>
            </a:r>
            <a:r>
              <a:rPr kumimoji="0" lang="pt-BR" sz="2000" b="0" i="0" u="none" strike="noStrike" kern="1200" cap="none" spc="0" normalizeH="0" baseline="0" noProof="0" dirty="0">
                <a:ln>
                  <a:noFill/>
                </a:ln>
                <a:solidFill>
                  <a:prstClr val="black"/>
                </a:solidFill>
                <a:effectLst/>
                <a:uLnTx/>
                <a:uFillTx/>
                <a:latin typeface="Calibri"/>
                <a:cs typeface="+mn-cs"/>
              </a:rPr>
              <a:t>, um programa pode precisar cooperar com outros programas para resolver um problema.</a:t>
            </a:r>
          </a:p>
        </p:txBody>
      </p:sp>
    </p:spTree>
    <p:extLst>
      <p:ext uri="{BB962C8B-B14F-4D97-AF65-F5344CB8AC3E}">
        <p14:creationId xmlns:p14="http://schemas.microsoft.com/office/powerpoint/2010/main" val="21084386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Uma imagem contendo Linha do tempo&#10;&#10;Descrição gerada automaticamente">
            <a:extLst>
              <a:ext uri="{FF2B5EF4-FFF2-40B4-BE49-F238E27FC236}">
                <a16:creationId xmlns:a16="http://schemas.microsoft.com/office/drawing/2014/main" id="{8B8521C2-950A-4C1A-B8F3-6B277AF02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958" y="-454099"/>
            <a:ext cx="12328806" cy="7705504"/>
          </a:xfrm>
          <a:prstGeom prst="rect">
            <a:avLst/>
          </a:prstGeom>
        </p:spPr>
      </p:pic>
      <p:sp>
        <p:nvSpPr>
          <p:cNvPr id="4" name="CaixaDeTexto 3">
            <a:extLst>
              <a:ext uri="{FF2B5EF4-FFF2-40B4-BE49-F238E27FC236}">
                <a16:creationId xmlns:a16="http://schemas.microsoft.com/office/drawing/2014/main" id="{FFD5F7F9-B17D-4235-A8E7-E05A5D9C8C88}"/>
              </a:ext>
            </a:extLst>
          </p:cNvPr>
          <p:cNvSpPr txBox="1"/>
          <p:nvPr/>
        </p:nvSpPr>
        <p:spPr>
          <a:xfrm>
            <a:off x="1001898" y="445842"/>
            <a:ext cx="10091094" cy="4112573"/>
          </a:xfrm>
          <a:prstGeom prst="rect">
            <a:avLst/>
          </a:prstGeom>
          <a:solidFill>
            <a:schemeClr val="bg1">
              <a:lumMod val="95000"/>
            </a:schemeClr>
          </a:solidFill>
        </p:spPr>
        <p:txBody>
          <a:bodyPr wrap="square" lIns="360000" tIns="360000" rIns="360000" bIns="360000"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2000" b="0" i="0" u="none" strike="noStrike" kern="1200" cap="none" spc="0" normalizeH="0" baseline="0" noProof="0" dirty="0">
                <a:ln>
                  <a:noFill/>
                </a:ln>
                <a:solidFill>
                  <a:prstClr val="black"/>
                </a:solidFill>
                <a:effectLst/>
                <a:uLnTx/>
                <a:uFillTx/>
                <a:latin typeface="Calibri"/>
                <a:cs typeface="+mn-cs"/>
              </a:rPr>
              <a:t>Portanto, programas paralelos e distribuídos são simultâneos, mas esses programas em um sistema operacional multitarefa também é concorrente, mesmo quando é executado em uma máquina com apenas um núcleo, uma vez que múltiplas tarefas podem estar em andamento a qualquer instante.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pt-BR" sz="2000" b="0" i="0" u="none" strike="noStrike" kern="1200" cap="none" spc="0" normalizeH="0" baseline="0" noProof="0" dirty="0">
              <a:ln>
                <a:noFill/>
              </a:ln>
              <a:solidFill>
                <a:prstClr val="black"/>
              </a:solidFill>
              <a:effectLst/>
              <a:uLnTx/>
              <a:uFillTx/>
              <a:latin typeface="Calibri"/>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2000" b="0" i="0" u="none" strike="noStrike" kern="1200" cap="none" spc="0" normalizeH="0" baseline="0" noProof="0" dirty="0">
                <a:ln>
                  <a:noFill/>
                </a:ln>
                <a:solidFill>
                  <a:prstClr val="black"/>
                </a:solidFill>
                <a:effectLst/>
                <a:uLnTx/>
                <a:uFillTx/>
                <a:latin typeface="Calibri"/>
                <a:cs typeface="+mn-cs"/>
              </a:rPr>
              <a:t>Não há um distinção clara entre programas paralelos e distribuídos, mas um programa paralelo geralmente executa várias tarefas simultaneamente em núcleos que estão fisicamente próximos a cada outros e que ou compartilham a mesma memória ou estão conectados por uma rede de muito alta velocidade.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pt-BR" sz="2000" b="0" i="0" u="none" strike="noStrike" kern="1200" cap="none" spc="0" normalizeH="0" baseline="0" noProof="0" dirty="0">
              <a:ln>
                <a:noFill/>
              </a:ln>
              <a:solidFill>
                <a:prstClr val="black"/>
              </a:solidFill>
              <a:effectLst/>
              <a:uLnTx/>
              <a:uFillTx/>
              <a:latin typeface="Calibri"/>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2000" b="0" i="0" u="none" strike="noStrike" kern="1200" cap="none" spc="0" normalizeH="0" baseline="0" noProof="0" dirty="0">
                <a:ln>
                  <a:noFill/>
                </a:ln>
                <a:solidFill>
                  <a:prstClr val="black"/>
                </a:solidFill>
                <a:effectLst/>
                <a:uLnTx/>
                <a:uFillTx/>
                <a:latin typeface="Calibri"/>
                <a:cs typeface="+mn-cs"/>
              </a:rPr>
              <a:t>Por outro lado, os programas distribuídos tendem a ser mais "fracamente acoplados". </a:t>
            </a:r>
          </a:p>
        </p:txBody>
      </p:sp>
    </p:spTree>
    <p:extLst>
      <p:ext uri="{BB962C8B-B14F-4D97-AF65-F5344CB8AC3E}">
        <p14:creationId xmlns:p14="http://schemas.microsoft.com/office/powerpoint/2010/main" val="1045812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B6F0CDE9-2755-46DF-A91E-DBB976B88EA1}"/>
              </a:ext>
            </a:extLst>
          </p:cNvPr>
          <p:cNvSpPr txBox="1"/>
          <p:nvPr/>
        </p:nvSpPr>
        <p:spPr>
          <a:xfrm>
            <a:off x="3541362" y="1246870"/>
            <a:ext cx="8198604" cy="2352695"/>
          </a:xfrm>
          <a:prstGeom prst="rect">
            <a:avLst/>
          </a:prstGeom>
          <a:noFill/>
        </p:spPr>
        <p:txBody>
          <a:bodyPr wrap="square" rtlCol="0">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De 1986 a 2002, o desempenho dos microprocessadores aumentou, em média, 50%. por ano. Este aumento sem precedentes significava que os usuários e desenvolvedores de software poderiam simplesmente esperar pela próxima geração de microprocessadores a fim de obter maior desempenho de um programa de aplicação. </a:t>
            </a: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CaixaDeTexto 4">
            <a:extLst>
              <a:ext uri="{FF2B5EF4-FFF2-40B4-BE49-F238E27FC236}">
                <a16:creationId xmlns:a16="http://schemas.microsoft.com/office/drawing/2014/main" id="{6C1521AE-215A-4BD0-8CFC-57EBA7458904}"/>
              </a:ext>
            </a:extLst>
          </p:cNvPr>
          <p:cNvSpPr txBox="1"/>
          <p:nvPr/>
        </p:nvSpPr>
        <p:spPr>
          <a:xfrm>
            <a:off x="3541361" y="3721527"/>
            <a:ext cx="8198605"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Arial"/>
                <a:cs typeface="+mn-cs"/>
              </a:rPr>
              <a:t>Desde 2002, no entanto, a melhoria do desempenho de um único processador diminuiu para cerca de 20% ao ano. Esta diferença é dramática: a 50% ao ano, o desempenho aumentava em quase um fator de 60 em 10 anos, enquanto que, com 20%, ele só aumenta em cerca de 6.</a:t>
            </a:r>
          </a:p>
        </p:txBody>
      </p:sp>
      <p:pic>
        <p:nvPicPr>
          <p:cNvPr id="7" name="Imagem 6" descr="Tela de celular com texto preto sobre fundo branco&#10;&#10;Descrição gerada automaticamente com confiança baixa">
            <a:extLst>
              <a:ext uri="{FF2B5EF4-FFF2-40B4-BE49-F238E27FC236}">
                <a16:creationId xmlns:a16="http://schemas.microsoft.com/office/drawing/2014/main" id="{EDF0F793-4E22-47C7-85FC-BF6466B455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377" y="4876800"/>
            <a:ext cx="2305050" cy="1981200"/>
          </a:xfrm>
          <a:prstGeom prst="rect">
            <a:avLst/>
          </a:prstGeom>
        </p:spPr>
      </p:pic>
      <p:pic>
        <p:nvPicPr>
          <p:cNvPr id="9" name="Imagem 8" descr="Uma imagem contendo circuito, eletrônico&#10;&#10;Descrição gerada automaticamente">
            <a:extLst>
              <a:ext uri="{FF2B5EF4-FFF2-40B4-BE49-F238E27FC236}">
                <a16:creationId xmlns:a16="http://schemas.microsoft.com/office/drawing/2014/main" id="{86B96A24-7D91-4BC5-980B-2C2CA879DE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877" y="2998923"/>
            <a:ext cx="2466975" cy="1847850"/>
          </a:xfrm>
          <a:prstGeom prst="rect">
            <a:avLst/>
          </a:prstGeom>
        </p:spPr>
      </p:pic>
      <p:pic>
        <p:nvPicPr>
          <p:cNvPr id="11" name="Imagem 10" descr="Circuito eletrônico em fundo preto&#10;&#10;Descrição gerada automaticamente com confiança média">
            <a:extLst>
              <a:ext uri="{FF2B5EF4-FFF2-40B4-BE49-F238E27FC236}">
                <a16:creationId xmlns:a16="http://schemas.microsoft.com/office/drawing/2014/main" id="{048150ED-BF37-47A0-8B2D-5BE3CE83E2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02" y="1511033"/>
            <a:ext cx="2743200" cy="1666875"/>
          </a:xfrm>
          <a:prstGeom prst="rect">
            <a:avLst/>
          </a:prstGeom>
        </p:spPr>
      </p:pic>
      <p:pic>
        <p:nvPicPr>
          <p:cNvPr id="13" name="Imagem 12" descr="Uma imagem contendo quarto, mesa, cama&#10;&#10;Descrição gerada automaticamente">
            <a:extLst>
              <a:ext uri="{FF2B5EF4-FFF2-40B4-BE49-F238E27FC236}">
                <a16:creationId xmlns:a16="http://schemas.microsoft.com/office/drawing/2014/main" id="{BDE587BE-1E39-41FD-B2AE-35A4D1EAEF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666" y="183614"/>
            <a:ext cx="2857500" cy="1600200"/>
          </a:xfrm>
          <a:prstGeom prst="rect">
            <a:avLst/>
          </a:prstGeom>
        </p:spPr>
      </p:pic>
    </p:spTree>
    <p:extLst>
      <p:ext uri="{BB962C8B-B14F-4D97-AF65-F5344CB8AC3E}">
        <p14:creationId xmlns:p14="http://schemas.microsoft.com/office/powerpoint/2010/main" val="3252544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Uma imagem contendo Linha do tempo&#10;&#10;Descrição gerada automaticamente">
            <a:extLst>
              <a:ext uri="{FF2B5EF4-FFF2-40B4-BE49-F238E27FC236}">
                <a16:creationId xmlns:a16="http://schemas.microsoft.com/office/drawing/2014/main" id="{8B8521C2-950A-4C1A-B8F3-6B277AF02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958" y="-454099"/>
            <a:ext cx="12328806" cy="7705504"/>
          </a:xfrm>
          <a:prstGeom prst="rect">
            <a:avLst/>
          </a:prstGeom>
        </p:spPr>
      </p:pic>
      <p:sp>
        <p:nvSpPr>
          <p:cNvPr id="4" name="CaixaDeTexto 3">
            <a:extLst>
              <a:ext uri="{FF2B5EF4-FFF2-40B4-BE49-F238E27FC236}">
                <a16:creationId xmlns:a16="http://schemas.microsoft.com/office/drawing/2014/main" id="{FFD5F7F9-B17D-4235-A8E7-E05A5D9C8C88}"/>
              </a:ext>
            </a:extLst>
          </p:cNvPr>
          <p:cNvSpPr txBox="1"/>
          <p:nvPr/>
        </p:nvSpPr>
        <p:spPr>
          <a:xfrm>
            <a:off x="333153" y="-74428"/>
            <a:ext cx="11525693" cy="2696801"/>
          </a:xfrm>
          <a:prstGeom prst="rect">
            <a:avLst/>
          </a:prstGeom>
          <a:solidFill>
            <a:schemeClr val="bg1">
              <a:lumMod val="95000"/>
            </a:schemeClr>
          </a:solidFill>
        </p:spPr>
        <p:txBody>
          <a:bodyPr wrap="square" lIns="360000" tIns="360000" rIns="360000" bIns="360000"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black"/>
                </a:solidFill>
                <a:effectLst/>
                <a:uLnTx/>
                <a:uFillTx/>
                <a:latin typeface="Calibri"/>
                <a:cs typeface="+mn-cs"/>
              </a:rPr>
              <a:t>O que faremos nesta disciplina</a:t>
            </a:r>
            <a:r>
              <a:rPr kumimoji="0" lang="pt-BR" sz="2000" b="0" i="0" u="none" strike="noStrike" kern="1200" cap="none" spc="0" normalizeH="0" baseline="0" noProof="0" dirty="0">
                <a:ln>
                  <a:noFill/>
                </a:ln>
                <a:solidFill>
                  <a:prstClr val="black"/>
                </a:solidFill>
                <a:effectLst/>
                <a:uLnTx/>
                <a:uFillTx/>
                <a:latin typeface="Calibri"/>
                <a:cs typeface="+mn-cs"/>
              </a:rPr>
              <a: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pt-BR" sz="2000" b="0" i="0" u="none" strike="noStrike" kern="1200" cap="none" spc="0" normalizeH="0" baseline="0" noProof="0" dirty="0">
              <a:ln>
                <a:noFill/>
              </a:ln>
              <a:solidFill>
                <a:prstClr val="black"/>
              </a:solidFill>
              <a:effectLst/>
              <a:uLnTx/>
              <a:uFillTx/>
              <a:latin typeface="Calibri"/>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2000" b="0" i="0" u="none" strike="noStrike" kern="1200" cap="none" spc="0" normalizeH="0" baseline="0" noProof="0" dirty="0">
                <a:ln>
                  <a:noFill/>
                </a:ln>
                <a:solidFill>
                  <a:prstClr val="black"/>
                </a:solidFill>
                <a:effectLst/>
                <a:uLnTx/>
                <a:uFillTx/>
                <a:latin typeface="Calibri"/>
                <a:cs typeface="+mn-cs"/>
              </a:rPr>
              <a:t>Você pode muito bem se perguntar por que estamos aprendendo três extensões diferentes do C em vez de apenas uma. A resposta tem a ver tanto com as extensões como com os sistemas paralelos. Há dois tipos principais de sistemas paralelos nos quais vamos nos concentrar: memória compartilhada e sistemas de memórias distribuídas. </a:t>
            </a:r>
          </a:p>
        </p:txBody>
      </p:sp>
      <p:pic>
        <p:nvPicPr>
          <p:cNvPr id="2" name="Imagem 1">
            <a:extLst>
              <a:ext uri="{FF2B5EF4-FFF2-40B4-BE49-F238E27FC236}">
                <a16:creationId xmlns:a16="http://schemas.microsoft.com/office/drawing/2014/main" id="{D6C8A009-178F-404D-98C8-48DDB67A5341}"/>
              </a:ext>
            </a:extLst>
          </p:cNvPr>
          <p:cNvPicPr>
            <a:picLocks noChangeAspect="1"/>
          </p:cNvPicPr>
          <p:nvPr/>
        </p:nvPicPr>
        <p:blipFill>
          <a:blip r:embed="rId3"/>
          <a:stretch>
            <a:fillRect/>
          </a:stretch>
        </p:blipFill>
        <p:spPr>
          <a:xfrm>
            <a:off x="2446612" y="3031724"/>
            <a:ext cx="6767147" cy="3810330"/>
          </a:xfrm>
          <a:prstGeom prst="rect">
            <a:avLst/>
          </a:prstGeom>
        </p:spPr>
      </p:pic>
    </p:spTree>
    <p:extLst>
      <p:ext uri="{BB962C8B-B14F-4D97-AF65-F5344CB8AC3E}">
        <p14:creationId xmlns:p14="http://schemas.microsoft.com/office/powerpoint/2010/main" val="29786308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Uma imagem contendo Linha do tempo&#10;&#10;Descrição gerada automaticamente">
            <a:extLst>
              <a:ext uri="{FF2B5EF4-FFF2-40B4-BE49-F238E27FC236}">
                <a16:creationId xmlns:a16="http://schemas.microsoft.com/office/drawing/2014/main" id="{8B8521C2-950A-4C1A-B8F3-6B277AF02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958" y="-454099"/>
            <a:ext cx="12328806" cy="7705504"/>
          </a:xfrm>
          <a:prstGeom prst="rect">
            <a:avLst/>
          </a:prstGeom>
        </p:spPr>
      </p:pic>
      <p:sp>
        <p:nvSpPr>
          <p:cNvPr id="4" name="CaixaDeTexto 3">
            <a:extLst>
              <a:ext uri="{FF2B5EF4-FFF2-40B4-BE49-F238E27FC236}">
                <a16:creationId xmlns:a16="http://schemas.microsoft.com/office/drawing/2014/main" id="{FFD5F7F9-B17D-4235-A8E7-E05A5D9C8C88}"/>
              </a:ext>
            </a:extLst>
          </p:cNvPr>
          <p:cNvSpPr txBox="1"/>
          <p:nvPr/>
        </p:nvSpPr>
        <p:spPr>
          <a:xfrm>
            <a:off x="333153" y="-74428"/>
            <a:ext cx="11525693" cy="5959233"/>
          </a:xfrm>
          <a:prstGeom prst="rect">
            <a:avLst/>
          </a:prstGeom>
          <a:solidFill>
            <a:schemeClr val="bg1">
              <a:lumMod val="95000"/>
            </a:schemeClr>
          </a:solidFill>
        </p:spPr>
        <p:txBody>
          <a:bodyPr wrap="square" lIns="360000" tIns="360000" rIns="360000" bIns="360000"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pt-BR" sz="2000" b="0" i="0" u="none" strike="noStrike" kern="1200" cap="none" spc="0" normalizeH="0" baseline="0" noProof="0" dirty="0">
              <a:ln>
                <a:noFill/>
              </a:ln>
              <a:solidFill>
                <a:prstClr val="black"/>
              </a:solidFill>
              <a:effectLst/>
              <a:uLnTx/>
              <a:uFillTx/>
              <a:latin typeface="Calibri"/>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2000" b="0" i="0" u="none" strike="noStrike" kern="1200" cap="none" spc="0" normalizeH="0" baseline="0" noProof="0" dirty="0">
                <a:ln>
                  <a:noFill/>
                </a:ln>
                <a:solidFill>
                  <a:prstClr val="black"/>
                </a:solidFill>
                <a:effectLst/>
                <a:uLnTx/>
                <a:uFillTx/>
                <a:latin typeface="Calibri"/>
                <a:cs typeface="+mn-cs"/>
              </a:rPr>
              <a:t>Em um sistema de memórias compartilhadas, os núcleos podem compartilhar o acesso à memória do computador; em princípio, cada núcleo pode ler e escrever cada local de memória.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pt-BR" sz="2000" b="0" i="0" u="none" strike="noStrike" kern="1200" cap="none" spc="0" normalizeH="0" baseline="0" noProof="0" dirty="0">
              <a:ln>
                <a:noFill/>
              </a:ln>
              <a:solidFill>
                <a:prstClr val="black"/>
              </a:solidFill>
              <a:effectLst/>
              <a:uLnTx/>
              <a:uFillTx/>
              <a:latin typeface="Calibri"/>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2000" b="0" i="0" u="none" strike="noStrike" kern="1200" cap="none" spc="0" normalizeH="0" baseline="0" noProof="0" dirty="0">
                <a:ln>
                  <a:noFill/>
                </a:ln>
                <a:solidFill>
                  <a:prstClr val="black"/>
                </a:solidFill>
                <a:effectLst/>
                <a:uLnTx/>
                <a:uFillTx/>
                <a:latin typeface="Calibri"/>
                <a:cs typeface="+mn-cs"/>
              </a:rPr>
              <a:t>Em um sistema de memórias compartilhadas, podemos coordenar o Núcleos, fazendo-os examinar e atualizar locais de comemoração compartilhada.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pt-BR" sz="2000" b="0" i="0" u="none" strike="noStrike" kern="1200" cap="none" spc="0" normalizeH="0" baseline="0" noProof="0" dirty="0">
              <a:ln>
                <a:noFill/>
              </a:ln>
              <a:solidFill>
                <a:prstClr val="black"/>
              </a:solidFill>
              <a:effectLst/>
              <a:uLnTx/>
              <a:uFillTx/>
              <a:latin typeface="Calibri"/>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2000" b="0" i="0" u="none" strike="noStrike" kern="1200" cap="none" spc="0" normalizeH="0" baseline="0" noProof="0" dirty="0">
                <a:ln>
                  <a:noFill/>
                </a:ln>
                <a:solidFill>
                  <a:prstClr val="black"/>
                </a:solidFill>
                <a:effectLst/>
                <a:uLnTx/>
                <a:uFillTx/>
                <a:latin typeface="Calibri"/>
                <a:cs typeface="+mn-cs"/>
              </a:rPr>
              <a:t>Em um sistema de memória distribuída, por outro lado, cada núcleo tem sua própria memória privada, e o sistema Os núcleos devem se comunicar explicitamente, fazendo algo como enviar mensagens através uma rede.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pt-BR" sz="2000" b="0" i="0" u="none" strike="noStrike" kern="1200" cap="none" spc="0" normalizeH="0" baseline="0" noProof="0" dirty="0">
              <a:ln>
                <a:noFill/>
              </a:ln>
              <a:solidFill>
                <a:prstClr val="black"/>
              </a:solidFill>
              <a:effectLst/>
              <a:uLnTx/>
              <a:uFillTx/>
              <a:latin typeface="Calibri"/>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2000" b="0" i="0" u="none" strike="noStrike" kern="1200" cap="none" spc="0" normalizeH="0" baseline="0" noProof="0" dirty="0" err="1">
                <a:ln>
                  <a:noFill/>
                </a:ln>
                <a:solidFill>
                  <a:prstClr val="black"/>
                </a:solidFill>
                <a:effectLst/>
                <a:uLnTx/>
                <a:uFillTx/>
                <a:latin typeface="Calibri"/>
                <a:cs typeface="+mn-cs"/>
              </a:rPr>
              <a:t>Pthreads</a:t>
            </a:r>
            <a:r>
              <a:rPr kumimoji="0" lang="pt-BR" sz="2000" b="0" i="0" u="none" strike="noStrike" kern="1200" cap="none" spc="0" normalizeH="0" baseline="0" noProof="0" dirty="0">
                <a:ln>
                  <a:noFill/>
                </a:ln>
                <a:solidFill>
                  <a:prstClr val="black"/>
                </a:solidFill>
                <a:effectLst/>
                <a:uLnTx/>
                <a:uFillTx/>
                <a:latin typeface="Calibri"/>
                <a:cs typeface="+mn-cs"/>
              </a:rPr>
              <a:t> e </a:t>
            </a:r>
            <a:r>
              <a:rPr kumimoji="0" lang="pt-BR" sz="2000" b="0" i="0" u="none" strike="noStrike" kern="1200" cap="none" spc="0" normalizeH="0" baseline="0" noProof="0" dirty="0" err="1">
                <a:ln>
                  <a:noFill/>
                </a:ln>
                <a:solidFill>
                  <a:prstClr val="black"/>
                </a:solidFill>
                <a:effectLst/>
                <a:uLnTx/>
                <a:uFillTx/>
                <a:latin typeface="Calibri"/>
                <a:cs typeface="+mn-cs"/>
              </a:rPr>
              <a:t>OpenMP</a:t>
            </a:r>
            <a:r>
              <a:rPr kumimoji="0" lang="pt-BR" sz="2000" b="0" i="0" u="none" strike="noStrike" kern="1200" cap="none" spc="0" normalizeH="0" baseline="0" noProof="0" dirty="0">
                <a:ln>
                  <a:noFill/>
                </a:ln>
                <a:solidFill>
                  <a:prstClr val="black"/>
                </a:solidFill>
                <a:effectLst/>
                <a:uLnTx/>
                <a:uFillTx/>
                <a:latin typeface="Calibri"/>
                <a:cs typeface="+mn-cs"/>
              </a:rPr>
              <a:t> foram projetados para programar sistemas de memória compartilhada. Eles fornecem mecanismos de acesso a locais com memórias compartilhadas.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pt-BR" sz="2000" b="0" i="0" u="none" strike="noStrike" kern="1200" cap="none" spc="0" normalizeH="0" baseline="0" noProof="0" dirty="0">
              <a:ln>
                <a:noFill/>
              </a:ln>
              <a:solidFill>
                <a:prstClr val="black"/>
              </a:solidFill>
              <a:effectLst/>
              <a:uLnTx/>
              <a:uFillTx/>
              <a:latin typeface="Calibri"/>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2000" b="0" i="0" u="none" strike="noStrike" kern="1200" cap="none" spc="0" normalizeH="0" baseline="0" noProof="0" dirty="0">
                <a:ln>
                  <a:noFill/>
                </a:ln>
                <a:solidFill>
                  <a:prstClr val="black"/>
                </a:solidFill>
                <a:effectLst/>
                <a:uLnTx/>
                <a:uFillTx/>
                <a:latin typeface="Calibri"/>
                <a:cs typeface="+mn-cs"/>
              </a:rPr>
              <a:t>MPI, por outro lado, foi projetado para a programação de sistemas de memória distribuída. Ele fornece mecanismos para enviar mensagens.</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2000" b="0" i="0" u="none" strike="noStrike" kern="1200" cap="none" spc="0" normalizeH="0" baseline="0" noProof="0" dirty="0">
                <a:ln>
                  <a:noFill/>
                </a:ln>
                <a:solidFill>
                  <a:prstClr val="black"/>
                </a:solidFill>
                <a:effectLst/>
                <a:uLnTx/>
                <a:uFillTx/>
                <a:latin typeface="Calibri"/>
                <a:cs typeface="+mn-cs"/>
              </a:rPr>
              <a:t>. </a:t>
            </a:r>
          </a:p>
        </p:txBody>
      </p:sp>
    </p:spTree>
    <p:extLst>
      <p:ext uri="{BB962C8B-B14F-4D97-AF65-F5344CB8AC3E}">
        <p14:creationId xmlns:p14="http://schemas.microsoft.com/office/powerpoint/2010/main" val="19676717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Uma imagem contendo Linha do tempo&#10;&#10;Descrição gerada automaticamente">
            <a:extLst>
              <a:ext uri="{FF2B5EF4-FFF2-40B4-BE49-F238E27FC236}">
                <a16:creationId xmlns:a16="http://schemas.microsoft.com/office/drawing/2014/main" id="{8B8521C2-950A-4C1A-B8F3-6B277AF02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958" y="-454099"/>
            <a:ext cx="12328806" cy="7705504"/>
          </a:xfrm>
          <a:prstGeom prst="rect">
            <a:avLst/>
          </a:prstGeom>
        </p:spPr>
      </p:pic>
      <p:sp>
        <p:nvSpPr>
          <p:cNvPr id="4" name="CaixaDeTexto 3">
            <a:extLst>
              <a:ext uri="{FF2B5EF4-FFF2-40B4-BE49-F238E27FC236}">
                <a16:creationId xmlns:a16="http://schemas.microsoft.com/office/drawing/2014/main" id="{FFD5F7F9-B17D-4235-A8E7-E05A5D9C8C88}"/>
              </a:ext>
            </a:extLst>
          </p:cNvPr>
          <p:cNvSpPr txBox="1"/>
          <p:nvPr/>
        </p:nvSpPr>
        <p:spPr>
          <a:xfrm>
            <a:off x="333153" y="-74428"/>
            <a:ext cx="11525693" cy="3804797"/>
          </a:xfrm>
          <a:prstGeom prst="rect">
            <a:avLst/>
          </a:prstGeom>
          <a:solidFill>
            <a:schemeClr val="bg1">
              <a:lumMod val="95000"/>
            </a:schemeClr>
          </a:solidFill>
        </p:spPr>
        <p:txBody>
          <a:bodyPr wrap="square" lIns="360000" tIns="360000" rIns="360000" bIns="360000"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pt-BR" sz="2000" b="0" i="0" u="none" strike="noStrike" kern="1200" cap="none" spc="0" normalizeH="0" baseline="0" noProof="0" dirty="0">
              <a:ln>
                <a:noFill/>
              </a:ln>
              <a:solidFill>
                <a:prstClr val="black"/>
              </a:solidFill>
              <a:effectLst/>
              <a:uLnTx/>
              <a:uFillTx/>
              <a:latin typeface="Calibri"/>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2000" b="0" i="0" u="none" strike="noStrike" kern="1200" cap="none" spc="0" normalizeH="0" baseline="0" noProof="0" dirty="0">
                <a:ln>
                  <a:noFill/>
                </a:ln>
                <a:solidFill>
                  <a:prstClr val="black"/>
                </a:solidFill>
                <a:effectLst/>
                <a:uLnTx/>
                <a:uFillTx/>
                <a:latin typeface="Calibri"/>
                <a:cs typeface="+mn-cs"/>
              </a:rPr>
              <a:t>Mas por que duas extensões para a comemoração compartilhada?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pt-BR" sz="2000" b="0" i="0" u="none" strike="noStrike" kern="1200" cap="none" spc="0" normalizeH="0" baseline="0" noProof="0" dirty="0">
              <a:ln>
                <a:noFill/>
              </a:ln>
              <a:solidFill>
                <a:prstClr val="black"/>
              </a:solidFill>
              <a:effectLst/>
              <a:uLnTx/>
              <a:uFillTx/>
              <a:latin typeface="Calibri"/>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2000" b="0" i="0" u="none" strike="noStrike" kern="1200" cap="none" spc="0" normalizeH="0" baseline="0" noProof="0" dirty="0">
                <a:ln>
                  <a:noFill/>
                </a:ln>
                <a:solidFill>
                  <a:prstClr val="black"/>
                </a:solidFill>
                <a:effectLst/>
                <a:uLnTx/>
                <a:uFillTx/>
                <a:latin typeface="Calibri"/>
                <a:cs typeface="+mn-cs"/>
              </a:rPr>
              <a:t>O </a:t>
            </a:r>
            <a:r>
              <a:rPr kumimoji="0" lang="pt-BR" sz="2000" b="0" i="0" u="none" strike="noStrike" kern="1200" cap="none" spc="0" normalizeH="0" baseline="0" noProof="0" dirty="0" err="1">
                <a:ln>
                  <a:noFill/>
                </a:ln>
                <a:solidFill>
                  <a:prstClr val="black"/>
                </a:solidFill>
                <a:effectLst/>
                <a:uLnTx/>
                <a:uFillTx/>
                <a:latin typeface="Calibri"/>
                <a:cs typeface="+mn-cs"/>
              </a:rPr>
              <a:t>OpenMP</a:t>
            </a:r>
            <a:r>
              <a:rPr kumimoji="0" lang="pt-BR" sz="2000" b="0" i="0" u="none" strike="noStrike" kern="1200" cap="none" spc="0" normalizeH="0" baseline="0" noProof="0" dirty="0">
                <a:ln>
                  <a:noFill/>
                </a:ln>
                <a:solidFill>
                  <a:prstClr val="black"/>
                </a:solidFill>
                <a:effectLst/>
                <a:uLnTx/>
                <a:uFillTx/>
                <a:latin typeface="Calibri"/>
                <a:cs typeface="+mn-cs"/>
              </a:rPr>
              <a:t> é um programa de nível relativamente alto para C. Por exemplo, ele pode "paralelizar" um loop for com uma única diretiva, enquanto </a:t>
            </a:r>
            <a:r>
              <a:rPr kumimoji="0" lang="pt-BR" sz="2000" b="0" i="0" u="none" strike="noStrike" kern="1200" cap="none" spc="0" normalizeH="0" baseline="0" noProof="0" dirty="0" err="1">
                <a:ln>
                  <a:noFill/>
                </a:ln>
                <a:solidFill>
                  <a:prstClr val="black"/>
                </a:solidFill>
                <a:effectLst/>
                <a:uLnTx/>
                <a:uFillTx/>
                <a:latin typeface="Calibri"/>
                <a:cs typeface="+mn-cs"/>
              </a:rPr>
              <a:t>Pthreads</a:t>
            </a:r>
            <a:r>
              <a:rPr kumimoji="0" lang="pt-BR" sz="2000" b="0" i="0" u="none" strike="noStrike" kern="1200" cap="none" spc="0" normalizeH="0" baseline="0" noProof="0" dirty="0">
                <a:ln>
                  <a:noFill/>
                </a:ln>
                <a:solidFill>
                  <a:prstClr val="black"/>
                </a:solidFill>
                <a:effectLst/>
                <a:uLnTx/>
                <a:uFillTx/>
                <a:latin typeface="Calibri"/>
                <a:cs typeface="+mn-cs"/>
              </a:rPr>
              <a:t> exige algumas chamadas de funções.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pt-BR" sz="2000" b="0" i="0" u="none" strike="noStrike" kern="1200" cap="none" spc="0" normalizeH="0" baseline="0" noProof="0" dirty="0">
              <a:ln>
                <a:noFill/>
              </a:ln>
              <a:solidFill>
                <a:prstClr val="black"/>
              </a:solidFill>
              <a:effectLst/>
              <a:uLnTx/>
              <a:uFillTx/>
              <a:latin typeface="Calibri"/>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2000" b="0" i="0" u="none" strike="noStrike" kern="1200" cap="none" spc="0" normalizeH="0" baseline="0" noProof="0" dirty="0">
                <a:ln>
                  <a:noFill/>
                </a:ln>
                <a:solidFill>
                  <a:prstClr val="black"/>
                </a:solidFill>
                <a:effectLst/>
                <a:uLnTx/>
                <a:uFillTx/>
                <a:latin typeface="Calibri"/>
                <a:cs typeface="+mn-cs"/>
              </a:rPr>
              <a:t>Por outro lado, a </a:t>
            </a:r>
            <a:r>
              <a:rPr kumimoji="0" lang="pt-BR" sz="2000" b="0" i="0" u="none" strike="noStrike" kern="1200" cap="none" spc="0" normalizeH="0" baseline="0" noProof="0" dirty="0" err="1">
                <a:ln>
                  <a:noFill/>
                </a:ln>
                <a:solidFill>
                  <a:prstClr val="black"/>
                </a:solidFill>
                <a:effectLst/>
                <a:uLnTx/>
                <a:uFillTx/>
                <a:latin typeface="Calibri"/>
                <a:cs typeface="+mn-cs"/>
              </a:rPr>
              <a:t>Pthreads</a:t>
            </a:r>
            <a:r>
              <a:rPr kumimoji="0" lang="pt-BR" sz="2000" b="0" i="0" u="none" strike="noStrike" kern="1200" cap="none" spc="0" normalizeH="0" baseline="0" noProof="0" dirty="0">
                <a:ln>
                  <a:noFill/>
                </a:ln>
                <a:solidFill>
                  <a:prstClr val="black"/>
                </a:solidFill>
                <a:effectLst/>
                <a:uLnTx/>
                <a:uFillTx/>
                <a:latin typeface="Calibri"/>
                <a:cs typeface="+mn-cs"/>
              </a:rPr>
              <a:t> fornece algumas construções de coordenação que não estão disponíveis no </a:t>
            </a:r>
            <a:r>
              <a:rPr kumimoji="0" lang="pt-BR" sz="2000" b="0" i="0" u="none" strike="noStrike" kern="1200" cap="none" spc="0" normalizeH="0" baseline="0" noProof="0" dirty="0" err="1">
                <a:ln>
                  <a:noFill/>
                </a:ln>
                <a:solidFill>
                  <a:prstClr val="black"/>
                </a:solidFill>
                <a:effectLst/>
                <a:uLnTx/>
                <a:uFillTx/>
                <a:latin typeface="Calibri"/>
                <a:cs typeface="+mn-cs"/>
              </a:rPr>
              <a:t>OpenMP</a:t>
            </a:r>
            <a:r>
              <a:rPr kumimoji="0" lang="pt-BR" sz="2000" b="0" i="0" u="none" strike="noStrike" kern="1200" cap="none" spc="0" normalizeH="0" baseline="0" noProof="0" dirty="0">
                <a:ln>
                  <a:noFill/>
                </a:ln>
                <a:solidFill>
                  <a:prstClr val="black"/>
                </a:solidFill>
                <a:effectLst/>
                <a:uLnTx/>
                <a:uFillTx/>
                <a:latin typeface="Calibri"/>
                <a:cs typeface="+mn-cs"/>
              </a:rPr>
              <a:t>. O </a:t>
            </a:r>
            <a:r>
              <a:rPr kumimoji="0" lang="pt-BR" sz="2000" b="0" i="0" u="none" strike="noStrike" kern="1200" cap="none" spc="0" normalizeH="0" baseline="0" noProof="0" dirty="0" err="1">
                <a:ln>
                  <a:noFill/>
                </a:ln>
                <a:solidFill>
                  <a:prstClr val="black"/>
                </a:solidFill>
                <a:effectLst/>
                <a:uLnTx/>
                <a:uFillTx/>
                <a:latin typeface="Calibri"/>
                <a:cs typeface="+mn-cs"/>
              </a:rPr>
              <a:t>OpenMP</a:t>
            </a:r>
            <a:r>
              <a:rPr kumimoji="0" lang="pt-BR" sz="2000" b="0" i="0" u="none" strike="noStrike" kern="1200" cap="none" spc="0" normalizeH="0" baseline="0" noProof="0" dirty="0">
                <a:ln>
                  <a:noFill/>
                </a:ln>
                <a:solidFill>
                  <a:prstClr val="black"/>
                </a:solidFill>
                <a:effectLst/>
                <a:uLnTx/>
                <a:uFillTx/>
                <a:latin typeface="Calibri"/>
                <a:cs typeface="+mn-cs"/>
              </a:rPr>
              <a:t> nos permite paralelizar muitos programas com relativa facilidade, enquanto o </a:t>
            </a:r>
            <a:r>
              <a:rPr kumimoji="0" lang="pt-BR" sz="2000" b="0" i="0" u="none" strike="noStrike" kern="1200" cap="none" spc="0" normalizeH="0" baseline="0" noProof="0" dirty="0" err="1">
                <a:ln>
                  <a:noFill/>
                </a:ln>
                <a:solidFill>
                  <a:prstClr val="black"/>
                </a:solidFill>
                <a:effectLst/>
                <a:uLnTx/>
                <a:uFillTx/>
                <a:latin typeface="Calibri"/>
                <a:cs typeface="+mn-cs"/>
              </a:rPr>
              <a:t>Pthreads</a:t>
            </a:r>
            <a:r>
              <a:rPr kumimoji="0" lang="pt-BR" sz="2000" b="0" i="0" u="none" strike="noStrike" kern="1200" cap="none" spc="0" normalizeH="0" baseline="0" noProof="0" dirty="0">
                <a:ln>
                  <a:noFill/>
                </a:ln>
                <a:solidFill>
                  <a:prstClr val="black"/>
                </a:solidFill>
                <a:effectLst/>
                <a:uLnTx/>
                <a:uFillTx/>
                <a:latin typeface="Calibri"/>
                <a:cs typeface="+mn-cs"/>
              </a:rPr>
              <a:t> nos fornece algumas construções que tornam outros programas mais fáceis de paralelizar.</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2000" b="0" i="0" u="none" strike="noStrike" kern="1200" cap="none" spc="0" normalizeH="0" baseline="0" noProof="0" dirty="0">
                <a:ln>
                  <a:noFill/>
                </a:ln>
                <a:solidFill>
                  <a:prstClr val="black"/>
                </a:solidFill>
                <a:effectLst/>
                <a:uLnTx/>
                <a:uFillTx/>
                <a:latin typeface="Calibri"/>
                <a:cs typeface="+mn-cs"/>
              </a:rPr>
              <a:t>. </a:t>
            </a:r>
          </a:p>
        </p:txBody>
      </p:sp>
      <p:pic>
        <p:nvPicPr>
          <p:cNvPr id="2" name="Imagem 1">
            <a:extLst>
              <a:ext uri="{FF2B5EF4-FFF2-40B4-BE49-F238E27FC236}">
                <a16:creationId xmlns:a16="http://schemas.microsoft.com/office/drawing/2014/main" id="{8F1085E0-8C11-4B81-9733-CA6CE4C34257}"/>
              </a:ext>
            </a:extLst>
          </p:cNvPr>
          <p:cNvPicPr>
            <a:picLocks noChangeAspect="1"/>
          </p:cNvPicPr>
          <p:nvPr/>
        </p:nvPicPr>
        <p:blipFill>
          <a:blip r:embed="rId3"/>
          <a:stretch>
            <a:fillRect/>
          </a:stretch>
        </p:blipFill>
        <p:spPr>
          <a:xfrm>
            <a:off x="333153" y="4575061"/>
            <a:ext cx="5948072" cy="2176614"/>
          </a:xfrm>
          <a:prstGeom prst="rect">
            <a:avLst/>
          </a:prstGeom>
          <a:solidFill>
            <a:schemeClr val="accent4">
              <a:lumMod val="20000"/>
              <a:lumOff val="80000"/>
            </a:schemeClr>
          </a:solidFill>
        </p:spPr>
      </p:pic>
      <p:pic>
        <p:nvPicPr>
          <p:cNvPr id="3" name="Imagem 2">
            <a:extLst>
              <a:ext uri="{FF2B5EF4-FFF2-40B4-BE49-F238E27FC236}">
                <a16:creationId xmlns:a16="http://schemas.microsoft.com/office/drawing/2014/main" id="{7F899A9E-8D20-4E9C-A491-C6A2F07ECA12}"/>
              </a:ext>
            </a:extLst>
          </p:cNvPr>
          <p:cNvPicPr>
            <a:picLocks noChangeAspect="1"/>
          </p:cNvPicPr>
          <p:nvPr/>
        </p:nvPicPr>
        <p:blipFill>
          <a:blip r:embed="rId4"/>
          <a:stretch>
            <a:fillRect/>
          </a:stretch>
        </p:blipFill>
        <p:spPr>
          <a:xfrm>
            <a:off x="7089741" y="4180677"/>
            <a:ext cx="4769105" cy="2570998"/>
          </a:xfrm>
          <a:prstGeom prst="rect">
            <a:avLst/>
          </a:prstGeom>
          <a:solidFill>
            <a:schemeClr val="accent4">
              <a:lumMod val="20000"/>
              <a:lumOff val="80000"/>
            </a:schemeClr>
          </a:solidFill>
        </p:spPr>
      </p:pic>
    </p:spTree>
    <p:extLst>
      <p:ext uri="{BB962C8B-B14F-4D97-AF65-F5344CB8AC3E}">
        <p14:creationId xmlns:p14="http://schemas.microsoft.com/office/powerpoint/2010/main" val="2013577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aixaDeTexto 14">
            <a:extLst>
              <a:ext uri="{FF2B5EF4-FFF2-40B4-BE49-F238E27FC236}">
                <a16:creationId xmlns:a16="http://schemas.microsoft.com/office/drawing/2014/main" id="{640CBD02-EB4D-4E97-A9F8-8617A504D438}"/>
              </a:ext>
            </a:extLst>
          </p:cNvPr>
          <p:cNvSpPr txBox="1"/>
          <p:nvPr/>
        </p:nvSpPr>
        <p:spPr>
          <a:xfrm>
            <a:off x="565047" y="3549849"/>
            <a:ext cx="5118106" cy="230832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Arial"/>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Arial"/>
                <a:cs typeface="+mn-cs"/>
              </a:rPr>
              <a:t>Em vez de tentar continuar a desenvolver-se cada vez mais rápido processadores monolíticos, os fabricantes começaram a colocar vários processadores completos um único circuito integrado.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Arial"/>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Arial"/>
                <a:cs typeface="+mn-cs"/>
              </a:rPr>
              <a:t>Por que isso?</a:t>
            </a:r>
          </a:p>
        </p:txBody>
      </p:sp>
      <p:pic>
        <p:nvPicPr>
          <p:cNvPr id="4" name="Imagem 3" descr="Imagem de jogo de vídeo game&#10;&#10;Descrição gerada automaticamente com confiança baixa">
            <a:extLst>
              <a:ext uri="{FF2B5EF4-FFF2-40B4-BE49-F238E27FC236}">
                <a16:creationId xmlns:a16="http://schemas.microsoft.com/office/drawing/2014/main" id="{B782E9FF-C01E-435F-BBCB-EEF60F04F0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742" y="294967"/>
            <a:ext cx="2363303" cy="2472015"/>
          </a:xfrm>
          <a:prstGeom prst="rect">
            <a:avLst/>
          </a:prstGeom>
        </p:spPr>
      </p:pic>
      <p:pic>
        <p:nvPicPr>
          <p:cNvPr id="8" name="Imagem 7" descr="Tela de jogo de vídeo game&#10;&#10;Descrição gerada automaticamente com confiança média">
            <a:extLst>
              <a:ext uri="{FF2B5EF4-FFF2-40B4-BE49-F238E27FC236}">
                <a16:creationId xmlns:a16="http://schemas.microsoft.com/office/drawing/2014/main" id="{F517D807-0D02-43EA-9C47-E4DF858B3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3153" y="2523134"/>
            <a:ext cx="5675772" cy="3935202"/>
          </a:xfrm>
          <a:prstGeom prst="rect">
            <a:avLst/>
          </a:prstGeom>
        </p:spPr>
      </p:pic>
      <p:sp>
        <p:nvSpPr>
          <p:cNvPr id="14" name="CaixaDeTexto 13">
            <a:extLst>
              <a:ext uri="{FF2B5EF4-FFF2-40B4-BE49-F238E27FC236}">
                <a16:creationId xmlns:a16="http://schemas.microsoft.com/office/drawing/2014/main" id="{85F4D48D-34E8-45D3-B651-FC1ACD013D03}"/>
              </a:ext>
            </a:extLst>
          </p:cNvPr>
          <p:cNvSpPr txBox="1"/>
          <p:nvPr/>
        </p:nvSpPr>
        <p:spPr>
          <a:xfrm>
            <a:off x="3124100" y="399664"/>
            <a:ext cx="8448468"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Arial"/>
                <a:cs typeface="+mn-cs"/>
              </a:rPr>
              <a:t>Além disso, esta diferença no aumento de desempenho tem sido associada a uma mudança dramática no projeto dos processadores.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Arial"/>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Arial"/>
                <a:cs typeface="+mn-cs"/>
              </a:rPr>
              <a:t>Em 2005, a maioria dos principais fabricantes de microprocessadores tinham decidido que o caminho para aumentar rapidamente o desempenho na direção do paralelismo.</a:t>
            </a:r>
          </a:p>
        </p:txBody>
      </p:sp>
    </p:spTree>
    <p:extLst>
      <p:ext uri="{BB962C8B-B14F-4D97-AF65-F5344CB8AC3E}">
        <p14:creationId xmlns:p14="http://schemas.microsoft.com/office/powerpoint/2010/main" val="2897837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Gráfico, Gráfico de linhas&#10;&#10;Descrição gerada automaticamente">
            <a:extLst>
              <a:ext uri="{FF2B5EF4-FFF2-40B4-BE49-F238E27FC236}">
                <a16:creationId xmlns:a16="http://schemas.microsoft.com/office/drawing/2014/main" id="{B4A8839F-A694-444E-85AB-781E02DA81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724" y="727067"/>
            <a:ext cx="7588469" cy="5403865"/>
          </a:xfrm>
          <a:prstGeom prst="rect">
            <a:avLst/>
          </a:prstGeom>
        </p:spPr>
      </p:pic>
      <p:sp>
        <p:nvSpPr>
          <p:cNvPr id="5" name="CaixaDeTexto 4">
            <a:extLst>
              <a:ext uri="{FF2B5EF4-FFF2-40B4-BE49-F238E27FC236}">
                <a16:creationId xmlns:a16="http://schemas.microsoft.com/office/drawing/2014/main" id="{C8BCAC75-E806-47FB-A1F1-6D5CE34C6481}"/>
              </a:ext>
            </a:extLst>
          </p:cNvPr>
          <p:cNvSpPr txBox="1"/>
          <p:nvPr/>
        </p:nvSpPr>
        <p:spPr>
          <a:xfrm>
            <a:off x="9144000" y="2828834"/>
            <a:ext cx="231227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Arial"/>
                <a:cs typeface="+mn-cs"/>
              </a:rPr>
              <a:t>Evolução dos microprocessadores em quantidade de transistores</a:t>
            </a:r>
          </a:p>
        </p:txBody>
      </p:sp>
    </p:spTree>
    <p:extLst>
      <p:ext uri="{BB962C8B-B14F-4D97-AF65-F5344CB8AC3E}">
        <p14:creationId xmlns:p14="http://schemas.microsoft.com/office/powerpoint/2010/main" val="637685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Gráfico, Gráfico de dispersão&#10;&#10;Descrição gerada automaticamente">
            <a:extLst>
              <a:ext uri="{FF2B5EF4-FFF2-40B4-BE49-F238E27FC236}">
                <a16:creationId xmlns:a16="http://schemas.microsoft.com/office/drawing/2014/main" id="{8D3478F7-0E8E-423A-8CA6-E905A1BFE7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165" y="0"/>
            <a:ext cx="10717670" cy="6858000"/>
          </a:xfrm>
          <a:prstGeom prst="rect">
            <a:avLst/>
          </a:prstGeom>
        </p:spPr>
      </p:pic>
    </p:spTree>
    <p:extLst>
      <p:ext uri="{BB962C8B-B14F-4D97-AF65-F5344CB8AC3E}">
        <p14:creationId xmlns:p14="http://schemas.microsoft.com/office/powerpoint/2010/main" val="3574012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64481B5F-8D73-4556-A575-9F2F8F1F3F8E}"/>
              </a:ext>
            </a:extLst>
          </p:cNvPr>
          <p:cNvSpPr txBox="1"/>
          <p:nvPr/>
        </p:nvSpPr>
        <p:spPr>
          <a:xfrm>
            <a:off x="6240041" y="520160"/>
            <a:ext cx="5916114" cy="5159014"/>
          </a:xfrm>
          <a:prstGeom prst="rect">
            <a:avLst/>
          </a:prstGeom>
          <a:solidFill>
            <a:schemeClr val="bg1"/>
          </a:solidFill>
        </p:spPr>
        <p:txBody>
          <a:bodyPr wrap="square" lIns="360000" tIns="360000" rIns="360000" bIns="36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a:cs typeface="+mn-cs"/>
              </a:rPr>
              <a:t>Esta mudança tem uma consequência muito importante para os desenvolvedores de software: simplesmente adicionar mais processadores não irá magicamente melhorar o desempenho do vasto maioria dos programas em série, ou seja, programas que foram escritos para serem executados em um único processador.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a:cs typeface="+mn-cs"/>
              </a:rPr>
              <a:t>Tais programas desconhecem a existência de múltiplos processadores, e o desempenho de tal programa em um sistema com múltiplos processadores será efetivamente o mesmo que seu desempenho em um único processador do multiprocessador sistema.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a:cs typeface="+mn-cs"/>
              </a:rPr>
              <a:t>A responsabilidade de aumentar o desempenho passou do hardware para o software.</a:t>
            </a:r>
          </a:p>
        </p:txBody>
      </p:sp>
      <p:pic>
        <p:nvPicPr>
          <p:cNvPr id="6" name="Imagem 5" descr="Tela de computador com luz azul&#10;&#10;Descrição gerada automaticamente com confiança média">
            <a:extLst>
              <a:ext uri="{FF2B5EF4-FFF2-40B4-BE49-F238E27FC236}">
                <a16:creationId xmlns:a16="http://schemas.microsoft.com/office/drawing/2014/main" id="{C79311BC-B77C-4C63-B1D6-BFEA95F4FA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886" y="520160"/>
            <a:ext cx="6060155" cy="5159014"/>
          </a:xfrm>
          <a:prstGeom prst="rect">
            <a:avLst/>
          </a:prstGeom>
        </p:spPr>
      </p:pic>
    </p:spTree>
    <p:extLst>
      <p:ext uri="{BB962C8B-B14F-4D97-AF65-F5344CB8AC3E}">
        <p14:creationId xmlns:p14="http://schemas.microsoft.com/office/powerpoint/2010/main" val="1790011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64481B5F-8D73-4556-A575-9F2F8F1F3F8E}"/>
              </a:ext>
            </a:extLst>
          </p:cNvPr>
          <p:cNvSpPr txBox="1"/>
          <p:nvPr/>
        </p:nvSpPr>
        <p:spPr>
          <a:xfrm>
            <a:off x="361507" y="520160"/>
            <a:ext cx="11174819" cy="5713012"/>
          </a:xfrm>
          <a:prstGeom prst="rect">
            <a:avLst/>
          </a:prstGeom>
          <a:solidFill>
            <a:schemeClr val="bg1"/>
          </a:solidFill>
        </p:spPr>
        <p:txBody>
          <a:bodyPr wrap="square" lIns="360000" tIns="360000" rIns="360000" bIns="36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a:cs typeface="+mn-cs"/>
              </a:rPr>
              <a:t>Tudo isso levanta uma série de questões: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a:cs typeface="+mn-cs"/>
              </a:rPr>
              <a:t>1. Por que nos importamos? Os sistemas de processador único não são suficientemente rápidos? Afinal de contas, 20% por ano ainda é uma melhoria de desempenho bastante significativa.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a:cs typeface="+mn-cs"/>
              </a:rPr>
              <a:t>2. Por que os fabricantes de microprocessadores não podem continuar a se desenvolver muito mais rapidamente sistemas de processamento? Por que construir sistemas paralelos? Por que construir sistemas com processadores múltiplos?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a:cs typeface="+mn-cs"/>
              </a:rPr>
              <a:t>3. Por que não podemos escrever programas que converterão automaticamente programas em série em programas paralelos, ou seja, programas que tiram proveito da presença de múltiplos processadores?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a:cs typeface="+mn-cs"/>
              </a:rPr>
              <a:t>Vamos dar uma breve olhada em cada uma destas perguntas. Tenha em mente, no entanto, que alguns das respostas não são definitivas. Por exemplo, 20% ao ano podem ser mais de adequado para muitas aplicações.</a:t>
            </a:r>
          </a:p>
        </p:txBody>
      </p:sp>
    </p:spTree>
    <p:extLst>
      <p:ext uri="{BB962C8B-B14F-4D97-AF65-F5344CB8AC3E}">
        <p14:creationId xmlns:p14="http://schemas.microsoft.com/office/powerpoint/2010/main" val="1420766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64481B5F-8D73-4556-A575-9F2F8F1F3F8E}"/>
              </a:ext>
            </a:extLst>
          </p:cNvPr>
          <p:cNvSpPr txBox="1"/>
          <p:nvPr/>
        </p:nvSpPr>
        <p:spPr>
          <a:xfrm>
            <a:off x="1063256" y="520160"/>
            <a:ext cx="9845749" cy="5466790"/>
          </a:xfrm>
          <a:prstGeom prst="rect">
            <a:avLst/>
          </a:prstGeom>
          <a:solidFill>
            <a:schemeClr val="bg1">
              <a:lumMod val="95000"/>
            </a:schemeClr>
          </a:solidFill>
        </p:spPr>
        <p:txBody>
          <a:bodyPr wrap="square" lIns="360000" tIns="360000" rIns="360000" bIns="36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black"/>
                </a:solidFill>
                <a:effectLst/>
                <a:uLnTx/>
                <a:uFillTx/>
                <a:latin typeface="Calibri"/>
                <a:cs typeface="+mn-cs"/>
              </a:rPr>
              <a:t>Por que precisamos de um desempenho cada vez maior?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2800" b="1" i="0" u="none" strike="noStrike" kern="1200" cap="none" spc="0" normalizeH="0" baseline="0" noProof="0" dirty="0">
              <a:ln>
                <a:noFill/>
              </a:ln>
              <a:solidFill>
                <a:prstClr val="black"/>
              </a:solidFill>
              <a:effectLst/>
              <a:uLnTx/>
              <a:uFillTx/>
              <a:latin typeface="Calibr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a:cs typeface="+mn-cs"/>
              </a:rPr>
              <a:t>Os grandes aumentos no poder computacional que temos desfrutado durante décadas agora têm estado no centro de muitos dos avanços mais dramáticos em campos como diversos como a ciência, a Internet e o entretenimento.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a:cs typeface="+mn-cs"/>
              </a:rPr>
              <a:t>Por exemplo, a decodificação do genoma, imagens médicas cada vez mais precisas, surpreendentemente rápidas e precisas na Web pesquisas, e jogos de computador cada vez mais realistas teriam sido todos impossíveis sem estes aumentos.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a:cs typeface="+mn-cs"/>
              </a:rPr>
              <a:t>De fato, os aumentos mais recentes no poder computacional teriam sido difíceis, se não impossíveis, sem os aumentos anteriores. Mas nós podemos nunca descansar sobre nossos louros. medida que nossa potência computacional aumenta, o número de problemas que podemos considerar seriamente a solução também aumenta.</a:t>
            </a:r>
          </a:p>
        </p:txBody>
      </p:sp>
    </p:spTree>
    <p:extLst>
      <p:ext uri="{BB962C8B-B14F-4D97-AF65-F5344CB8AC3E}">
        <p14:creationId xmlns:p14="http://schemas.microsoft.com/office/powerpoint/2010/main" val="2902461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descr="Estação de metrô&#10;&#10;Descrição gerada automaticamente com confiança baixa">
            <a:extLst>
              <a:ext uri="{FF2B5EF4-FFF2-40B4-BE49-F238E27FC236}">
                <a16:creationId xmlns:a16="http://schemas.microsoft.com/office/drawing/2014/main" id="{D38EA10E-8FCE-47AF-92C0-47D8DB7CF6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6447"/>
            <a:ext cx="12192000" cy="8075748"/>
          </a:xfrm>
          <a:prstGeom prst="rect">
            <a:avLst/>
          </a:prstGeom>
        </p:spPr>
      </p:pic>
      <p:pic>
        <p:nvPicPr>
          <p:cNvPr id="2" name="Imagem 1">
            <a:extLst>
              <a:ext uri="{FF2B5EF4-FFF2-40B4-BE49-F238E27FC236}">
                <a16:creationId xmlns:a16="http://schemas.microsoft.com/office/drawing/2014/main" id="{B92F2AF1-68C8-4FC1-89A7-63B8C1350B71}"/>
              </a:ext>
            </a:extLst>
          </p:cNvPr>
          <p:cNvPicPr>
            <a:picLocks noChangeAspect="1"/>
          </p:cNvPicPr>
          <p:nvPr/>
        </p:nvPicPr>
        <p:blipFill>
          <a:blip r:embed="rId3"/>
          <a:stretch>
            <a:fillRect/>
          </a:stretch>
        </p:blipFill>
        <p:spPr>
          <a:xfrm>
            <a:off x="3434103" y="3140749"/>
            <a:ext cx="8522844" cy="4408367"/>
          </a:xfrm>
          <a:prstGeom prst="rect">
            <a:avLst/>
          </a:prstGeom>
          <a:ln w="25400">
            <a:solidFill>
              <a:schemeClr val="accent1">
                <a:shade val="50000"/>
              </a:schemeClr>
            </a:solidFill>
          </a:ln>
        </p:spPr>
      </p:pic>
      <p:sp>
        <p:nvSpPr>
          <p:cNvPr id="4" name="CaixaDeTexto 3">
            <a:extLst>
              <a:ext uri="{FF2B5EF4-FFF2-40B4-BE49-F238E27FC236}">
                <a16:creationId xmlns:a16="http://schemas.microsoft.com/office/drawing/2014/main" id="{FFD5F7F9-B17D-4235-A8E7-E05A5D9C8C88}"/>
              </a:ext>
            </a:extLst>
          </p:cNvPr>
          <p:cNvSpPr txBox="1"/>
          <p:nvPr/>
        </p:nvSpPr>
        <p:spPr>
          <a:xfrm>
            <a:off x="690045" y="843677"/>
            <a:ext cx="4874893" cy="3774019"/>
          </a:xfrm>
          <a:prstGeom prst="rect">
            <a:avLst/>
          </a:prstGeom>
          <a:solidFill>
            <a:schemeClr val="bg1">
              <a:lumMod val="95000"/>
            </a:schemeClr>
          </a:solidFill>
        </p:spPr>
        <p:txBody>
          <a:bodyPr wrap="square" lIns="360000" tIns="360000" rIns="360000" bIns="360000"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Calibri"/>
                <a:cs typeface="+mn-cs"/>
              </a:rPr>
              <a:t>Modelagem climática </a:t>
            </a:r>
            <a:r>
              <a:rPr kumimoji="0" lang="pt-BR" sz="1800" b="0" i="0" u="none" strike="noStrike" kern="1200" cap="none" spc="0" normalizeH="0" baseline="0" noProof="0" dirty="0">
                <a:ln>
                  <a:noFill/>
                </a:ln>
                <a:solidFill>
                  <a:prstClr val="black"/>
                </a:solidFill>
                <a:effectLst/>
                <a:uLnTx/>
                <a:uFillTx/>
                <a:latin typeface="Calibri"/>
                <a:cs typeface="+mn-cs"/>
              </a:rPr>
              <a:t>(</a:t>
            </a:r>
            <a:r>
              <a:rPr kumimoji="0" lang="pt-BR" sz="1800" b="0" i="1" u="none" strike="noStrike" kern="1200" cap="none" spc="0" normalizeH="0" baseline="0" noProof="0" dirty="0" err="1">
                <a:ln>
                  <a:noFill/>
                </a:ln>
                <a:solidFill>
                  <a:prstClr val="black"/>
                </a:solidFill>
                <a:effectLst/>
                <a:uLnTx/>
                <a:uFillTx/>
                <a:latin typeface="Calibri"/>
                <a:cs typeface="+mn-cs"/>
              </a:rPr>
              <a:t>climate</a:t>
            </a:r>
            <a:r>
              <a:rPr kumimoji="0" lang="pt-BR" sz="1800" b="0" i="1" u="none" strike="noStrike" kern="1200" cap="none" spc="0" normalizeH="0" baseline="0" noProof="0" dirty="0">
                <a:ln>
                  <a:noFill/>
                </a:ln>
                <a:solidFill>
                  <a:prstClr val="black"/>
                </a:solidFill>
                <a:effectLst/>
                <a:uLnTx/>
                <a:uFillTx/>
                <a:latin typeface="Calibri"/>
                <a:cs typeface="+mn-cs"/>
              </a:rPr>
              <a:t> </a:t>
            </a:r>
            <a:r>
              <a:rPr kumimoji="0" lang="pt-BR" sz="1800" b="0" i="1" u="none" strike="noStrike" kern="1200" cap="none" spc="0" normalizeH="0" baseline="0" noProof="0" dirty="0" err="1">
                <a:ln>
                  <a:noFill/>
                </a:ln>
                <a:solidFill>
                  <a:prstClr val="black"/>
                </a:solidFill>
                <a:effectLst/>
                <a:uLnTx/>
                <a:uFillTx/>
                <a:latin typeface="Calibri"/>
                <a:cs typeface="+mn-cs"/>
              </a:rPr>
              <a:t>modeling</a:t>
            </a:r>
            <a:r>
              <a:rPr kumimoji="0" lang="pt-BR" sz="1800" b="0" i="0" u="none" strike="noStrike" kern="1200" cap="none" spc="0" normalizeH="0" baseline="0" noProof="0" dirty="0">
                <a:ln>
                  <a:noFill/>
                </a:ln>
                <a:solidFill>
                  <a:prstClr val="black"/>
                </a:solidFill>
                <a:effectLst/>
                <a:uLnTx/>
                <a:uFillTx/>
                <a:latin typeface="Calibri"/>
                <a:cs typeface="+mn-cs"/>
              </a:rPr>
              <a: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a:cs typeface="+mn-cs"/>
              </a:rPr>
              <a:t> Para entender melhor a mudança climática, precisamos de muito mais modelos precisos de computador, modelos que incluem interações entre a atmosfera, os oceanos, a terra sólida e as calotas de gelo nos polos. Também precisamos ser capazes de fazer estudos detalhados de como várias intervenções podem afetar o clima.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a:cs typeface="+mn-cs"/>
            </a:endParaRPr>
          </a:p>
        </p:txBody>
      </p:sp>
    </p:spTree>
    <p:extLst>
      <p:ext uri="{BB962C8B-B14F-4D97-AF65-F5344CB8AC3E}">
        <p14:creationId xmlns:p14="http://schemas.microsoft.com/office/powerpoint/2010/main" val="1979880769"/>
      </p:ext>
    </p:extLst>
  </p:cSld>
  <p:clrMapOvr>
    <a:masterClrMapping/>
  </p:clrMapOvr>
</p:sld>
</file>

<file path=ppt/theme/theme1.xml><?xml version="1.0" encoding="utf-8"?>
<a:theme xmlns:a="http://schemas.openxmlformats.org/drawingml/2006/main" name="Contents Slide Master">
  <a:themeElements>
    <a:clrScheme name="ALLPPT-404">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1929</Words>
  <Application>Microsoft Office PowerPoint</Application>
  <PresentationFormat>Widescreen</PresentationFormat>
  <Paragraphs>115</Paragraphs>
  <Slides>22</Slides>
  <Notes>0</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22</vt:i4>
      </vt:variant>
    </vt:vector>
  </HeadingPairs>
  <TitlesOfParts>
    <vt:vector size="26" baseType="lpstr">
      <vt:lpstr>Arial</vt:lpstr>
      <vt:lpstr>Calibri</vt:lpstr>
      <vt:lpstr>Lato Black</vt:lpstr>
      <vt:lpstr>Contents Slide Master</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Cap Jose Anilto dos Anjos</dc:creator>
  <cp:lastModifiedBy>Cap Jose Anilto dos Anjos</cp:lastModifiedBy>
  <cp:revision>1</cp:revision>
  <dcterms:created xsi:type="dcterms:W3CDTF">2022-03-10T23:39:36Z</dcterms:created>
  <dcterms:modified xsi:type="dcterms:W3CDTF">2022-03-10T23:40:05Z</dcterms:modified>
</cp:coreProperties>
</file>